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720F6B1-E10F-46AC-99CA-E70C58029EB7}">
          <p14:sldIdLst>
            <p14:sldId id="268"/>
            <p14:sldId id="256"/>
            <p14:sldId id="257"/>
          </p14:sldIdLst>
        </p14:section>
        <p14:section name="Untitled Section" id="{7FC5B478-5240-4FAD-9E65-3EDD20EC760B}">
          <p14:sldIdLst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nslatosfrom.asia/" TargetMode="External"/><Relationship Id="rId2" Type="http://schemas.openxmlformats.org/officeDocument/2006/relationships/hyperlink" Target="http://www.talkplayfun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WuXT_5SXR8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</a:t>
            </a:r>
            <a:r>
              <a:rPr lang="en-US" dirty="0" err="1" smtClean="0"/>
              <a:t>win_bison</a:t>
            </a:r>
            <a:r>
              <a:rPr lang="en-US" dirty="0" smtClean="0"/>
              <a:t> &amp; </a:t>
            </a:r>
            <a:r>
              <a:rPr lang="en-US" dirty="0" err="1" smtClean="0"/>
              <a:t>win_flex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199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This Presentation explains how to use </a:t>
            </a:r>
            <a:r>
              <a:rPr lang="en-US" sz="2400" dirty="0" err="1" smtClean="0"/>
              <a:t>win_bison</a:t>
            </a:r>
            <a:r>
              <a:rPr lang="en-US" sz="2400" dirty="0" smtClean="0"/>
              <a:t> and </a:t>
            </a:r>
            <a:r>
              <a:rPr lang="en-US" sz="2400" dirty="0" err="1" smtClean="0"/>
              <a:t>win_flex</a:t>
            </a:r>
            <a:r>
              <a:rPr lang="en-US" sz="2400" dirty="0" smtClean="0"/>
              <a:t>, i.e. how to generate </a:t>
            </a:r>
            <a:r>
              <a:rPr lang="en-US" sz="2400" b="1" dirty="0" smtClean="0"/>
              <a:t>syntax parser</a:t>
            </a:r>
            <a:r>
              <a:rPr lang="en-US" sz="2400" b="1" dirty="0" smtClean="0"/>
              <a:t> </a:t>
            </a:r>
            <a:r>
              <a:rPr lang="en-US" sz="2400" dirty="0" smtClean="0"/>
              <a:t>and </a:t>
            </a:r>
            <a:r>
              <a:rPr lang="en-US" sz="2400" b="1" dirty="0" smtClean="0"/>
              <a:t>lexical analyzer</a:t>
            </a:r>
            <a:r>
              <a:rPr lang="en-US" sz="2400" dirty="0" smtClean="0"/>
              <a:t> </a:t>
            </a:r>
            <a:r>
              <a:rPr lang="en-US" sz="2400" dirty="0" smtClean="0"/>
              <a:t>using </a:t>
            </a:r>
            <a:r>
              <a:rPr lang="en-US" sz="2400" dirty="0" err="1" smtClean="0"/>
              <a:t>win_bison</a:t>
            </a:r>
            <a:r>
              <a:rPr lang="en-US" sz="2400" dirty="0" smtClean="0"/>
              <a:t> &amp; </a:t>
            </a:r>
            <a:r>
              <a:rPr lang="en-US" sz="2400" dirty="0" err="1" smtClean="0"/>
              <a:t>win_flex</a:t>
            </a:r>
            <a:r>
              <a:rPr lang="en-US" sz="2400" dirty="0" smtClean="0"/>
              <a:t> respectively.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b="1" dirty="0" err="1" smtClean="0"/>
              <a:t>win_bison</a:t>
            </a:r>
            <a:r>
              <a:rPr lang="en-US" sz="2400" dirty="0" smtClean="0"/>
              <a:t> generates </a:t>
            </a:r>
            <a:r>
              <a:rPr lang="en-US" sz="2400" b="1" dirty="0" smtClean="0"/>
              <a:t>syntax parser</a:t>
            </a:r>
          </a:p>
          <a:p>
            <a:r>
              <a:rPr lang="en-US" sz="2400" b="1" dirty="0" err="1" smtClean="0"/>
              <a:t>win_flex</a:t>
            </a:r>
            <a:r>
              <a:rPr lang="en-US" sz="2400" b="1" dirty="0" smtClean="0"/>
              <a:t> </a:t>
            </a:r>
            <a:r>
              <a:rPr lang="en-US" sz="2400" dirty="0" smtClean="0"/>
              <a:t>generates </a:t>
            </a:r>
            <a:r>
              <a:rPr lang="en-US" sz="2400" b="1" dirty="0" smtClean="0"/>
              <a:t>lexical analyzer</a:t>
            </a:r>
            <a:endParaRPr lang="en-US" sz="2400" b="1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By Thomas Kim</a:t>
            </a:r>
          </a:p>
          <a:p>
            <a:pPr marL="0" indent="0">
              <a:buNone/>
            </a:pPr>
            <a:r>
              <a:rPr lang="en-US" sz="2400" dirty="0" smtClean="0"/>
              <a:t>Feb. 18, 2017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153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6" y="1444539"/>
            <a:ext cx="7182140" cy="51166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5875666" cy="883414"/>
          </a:xfrm>
        </p:spPr>
        <p:txBody>
          <a:bodyPr>
            <a:normAutofit fontScale="90000"/>
          </a:bodyPr>
          <a:lstStyle/>
          <a:p>
            <a:r>
              <a:rPr lang="en-US" altLang="ko-KR" dirty="0" err="1" smtClean="0"/>
              <a:t>win_bison</a:t>
            </a:r>
            <a:r>
              <a:rPr lang="en-US" altLang="ko-KR" dirty="0" smtClean="0"/>
              <a:t> Compile Settings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67417" y="3101546"/>
            <a:ext cx="5745892" cy="2031325"/>
          </a:xfrm>
          <a:prstGeom prst="rect">
            <a:avLst/>
          </a:prstGeom>
          <a:solidFill>
            <a:srgbClr val="002060">
              <a:alpha val="56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>
                <a:solidFill>
                  <a:schemeClr val="bg1"/>
                </a:solidFill>
              </a:rPr>
              <a:t>Command Line: </a:t>
            </a:r>
            <a:br>
              <a:rPr lang="en-US" altLang="ko-KR" dirty="0" smtClean="0">
                <a:solidFill>
                  <a:schemeClr val="bg1"/>
                </a:solidFill>
              </a:rPr>
            </a:br>
            <a:r>
              <a:rPr lang="en-US" altLang="ko-KR" dirty="0" smtClean="0">
                <a:solidFill>
                  <a:schemeClr val="bg1"/>
                </a:solidFill>
              </a:rPr>
              <a:t/>
            </a:r>
            <a:br>
              <a:rPr lang="en-US" altLang="ko-KR" dirty="0" smtClean="0">
                <a:solidFill>
                  <a:schemeClr val="bg1"/>
                </a:solidFill>
              </a:rPr>
            </a:br>
            <a:r>
              <a:rPr lang="en-US" altLang="ko-KR" dirty="0" smtClean="0">
                <a:solidFill>
                  <a:schemeClr val="bg1"/>
                </a:solidFill>
              </a:rPr>
              <a:t>		</a:t>
            </a:r>
            <a:r>
              <a:rPr lang="en-US" altLang="ko-KR" dirty="0" err="1" smtClean="0">
                <a:solidFill>
                  <a:schemeClr val="bg1"/>
                </a:solidFill>
              </a:rPr>
              <a:t>win_bison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en-US" altLang="ko-KR" dirty="0">
                <a:solidFill>
                  <a:schemeClr val="bg1"/>
                </a:solidFill>
              </a:rPr>
              <a:t>-</a:t>
            </a:r>
            <a:r>
              <a:rPr lang="en-US" altLang="ko-KR" dirty="0" smtClean="0">
                <a:solidFill>
                  <a:schemeClr val="bg1"/>
                </a:solidFill>
              </a:rPr>
              <a:t>o %(Filename).cpp %(Identity)</a:t>
            </a:r>
            <a:br>
              <a:rPr lang="en-US" altLang="ko-KR" dirty="0" smtClean="0">
                <a:solidFill>
                  <a:schemeClr val="bg1"/>
                </a:solidFill>
              </a:rPr>
            </a:br>
            <a:r>
              <a:rPr lang="en-US" altLang="ko-KR" dirty="0" smtClean="0">
                <a:solidFill>
                  <a:schemeClr val="bg1"/>
                </a:solidFill>
              </a:rPr>
              <a:t>Outputs:</a:t>
            </a:r>
          </a:p>
          <a:p>
            <a:r>
              <a:rPr lang="en-US" altLang="ko-KR" dirty="0">
                <a:solidFill>
                  <a:schemeClr val="bg1"/>
                </a:solidFill>
              </a:rPr>
              <a:t>	</a:t>
            </a:r>
            <a:r>
              <a:rPr lang="en-US" altLang="ko-KR" dirty="0" smtClean="0">
                <a:solidFill>
                  <a:schemeClr val="bg1"/>
                </a:solidFill>
              </a:rPr>
              <a:t>		%(Filename).cpp ; %(Filename).h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525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6415992" cy="969912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win_flex</a:t>
            </a:r>
            <a:r>
              <a:rPr lang="en-US" altLang="ko-KR" dirty="0" smtClean="0"/>
              <a:t> Compile Settings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6" y="1594021"/>
            <a:ext cx="8454015" cy="47681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ko-KR" sz="2000" dirty="0" smtClean="0"/>
              <a:t>Keep it in mind that we use </a:t>
            </a:r>
            <a:r>
              <a:rPr lang="en-US" altLang="ko-KR" sz="2000" b="1" dirty="0" err="1" smtClean="0"/>
              <a:t>win_flex</a:t>
            </a:r>
            <a:r>
              <a:rPr lang="en-US" altLang="ko-KR" sz="2000" dirty="0" smtClean="0"/>
              <a:t> to generate </a:t>
            </a:r>
            <a:r>
              <a:rPr lang="en-US" altLang="ko-KR" sz="2000" b="1" dirty="0" err="1" smtClean="0"/>
              <a:t>lexer.cpp</a:t>
            </a:r>
            <a:r>
              <a:rPr lang="en-US" altLang="ko-KR" sz="2000" b="1" dirty="0" smtClean="0"/>
              <a:t> </a:t>
            </a:r>
            <a:r>
              <a:rPr lang="en-US" altLang="ko-KR" sz="2000" dirty="0" smtClean="0"/>
              <a:t>with </a:t>
            </a:r>
            <a:r>
              <a:rPr lang="en-US" altLang="ko-KR" sz="2000" b="1" dirty="0" err="1" smtClean="0"/>
              <a:t>lexer.l</a:t>
            </a:r>
            <a:endParaRPr lang="en-US" altLang="ko-KR" sz="2000" b="1" dirty="0" smtClean="0"/>
          </a:p>
          <a:p>
            <a:pPr marL="0" indent="0">
              <a:buNone/>
            </a:pP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Command-line </a:t>
            </a:r>
            <a:r>
              <a:rPr lang="en-US" altLang="ko-KR" sz="2000" dirty="0" smtClean="0"/>
              <a:t>command</a:t>
            </a:r>
          </a:p>
          <a:p>
            <a:pPr marL="0" indent="0">
              <a:buNone/>
            </a:pPr>
            <a:r>
              <a:rPr lang="en-US" altLang="ko-KR" sz="2000" dirty="0" smtClean="0"/>
              <a:t>		</a:t>
            </a:r>
            <a:r>
              <a:rPr lang="en-US" altLang="ko-KR" sz="2000" b="1" dirty="0" err="1" smtClean="0">
                <a:solidFill>
                  <a:schemeClr val="tx1"/>
                </a:solidFill>
              </a:rPr>
              <a:t>win_flex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 --</a:t>
            </a:r>
            <a:r>
              <a:rPr lang="en-US" altLang="ko-KR" sz="2000" b="1" dirty="0" err="1" smtClean="0">
                <a:solidFill>
                  <a:schemeClr val="tx1"/>
                </a:solidFill>
              </a:rPr>
              <a:t>wincompat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 -o lexer.cpp </a:t>
            </a:r>
            <a:r>
              <a:rPr lang="en-US" altLang="ko-KR" sz="2000" b="1" dirty="0" err="1" smtClean="0">
                <a:solidFill>
                  <a:schemeClr val="tx1"/>
                </a:solidFill>
              </a:rPr>
              <a:t>lexer.l</a:t>
            </a:r>
            <a:endParaRPr lang="en-US" altLang="ko-KR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sz="2000" dirty="0" smtClean="0"/>
              <a:t>equivalent to</a:t>
            </a:r>
          </a:p>
          <a:p>
            <a:pPr marL="0" indent="0">
              <a:buNone/>
            </a:pPr>
            <a:r>
              <a:rPr lang="en-US" altLang="ko-KR" sz="2000" dirty="0" smtClean="0"/>
              <a:t>		</a:t>
            </a:r>
            <a:r>
              <a:rPr lang="en-US" altLang="ko-KR" sz="2000" b="1" dirty="0" err="1" smtClean="0">
                <a:solidFill>
                  <a:schemeClr val="tx1"/>
                </a:solidFill>
              </a:rPr>
              <a:t>win_flex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 --</a:t>
            </a:r>
            <a:r>
              <a:rPr lang="en-US" altLang="ko-KR" sz="2000" b="1" dirty="0" err="1" smtClean="0">
                <a:solidFill>
                  <a:schemeClr val="tx1"/>
                </a:solidFill>
              </a:rPr>
              <a:t>wincompat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 -o %(Filename).cpp %(Identity)</a:t>
            </a:r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The option </a:t>
            </a:r>
            <a:r>
              <a:rPr lang="en-US" altLang="ko-KR" sz="2000" b="1" dirty="0" smtClean="0"/>
              <a:t>--</a:t>
            </a:r>
            <a:r>
              <a:rPr lang="en-US" altLang="ko-KR" sz="2000" b="1" dirty="0" err="1" smtClean="0"/>
              <a:t>wincompat</a:t>
            </a:r>
            <a:r>
              <a:rPr lang="en-US" altLang="ko-KR" sz="2000" dirty="0" smtClean="0"/>
              <a:t> is for Visual C++ compatibility. For GNU g++, you should not give –</a:t>
            </a:r>
            <a:r>
              <a:rPr lang="en-US" altLang="ko-KR" sz="2000" dirty="0" err="1" smtClean="0"/>
              <a:t>wincompat</a:t>
            </a:r>
            <a:r>
              <a:rPr lang="en-US" altLang="ko-KR" sz="2000" dirty="0" smtClean="0"/>
              <a:t> </a:t>
            </a:r>
            <a:r>
              <a:rPr lang="en-US" altLang="ko-KR" sz="2000" dirty="0" smtClean="0"/>
              <a:t>switch.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The </a:t>
            </a:r>
            <a:r>
              <a:rPr lang="en-US" altLang="ko-KR" sz="2000" dirty="0" smtClean="0"/>
              <a:t>generated </a:t>
            </a:r>
            <a:r>
              <a:rPr lang="en-US" altLang="ko-KR" sz="2000" b="1" dirty="0" smtClean="0"/>
              <a:t>lexer.cpp</a:t>
            </a:r>
            <a:r>
              <a:rPr lang="en-US" altLang="ko-KR" sz="2000" dirty="0" smtClean="0"/>
              <a:t> is dependent on </a:t>
            </a:r>
            <a:r>
              <a:rPr lang="en-US" altLang="ko-KR" sz="2000" b="1" dirty="0" err="1" smtClean="0"/>
              <a:t>parser.h</a:t>
            </a:r>
            <a:r>
              <a:rPr lang="en-US" altLang="ko-KR" sz="2000" dirty="0"/>
              <a:t> </a:t>
            </a:r>
            <a:r>
              <a:rPr lang="en-US" altLang="ko-KR" sz="2000" dirty="0" smtClean="0"/>
              <a:t>which is to be generated by Bison. So </a:t>
            </a:r>
            <a:r>
              <a:rPr lang="en-US" altLang="ko-KR" sz="2000" b="1" dirty="0" smtClean="0"/>
              <a:t>Additional dependencies</a:t>
            </a:r>
            <a:r>
              <a:rPr lang="en-US" altLang="ko-KR" sz="2000" dirty="0" smtClean="0"/>
              <a:t> setting (see next slide) </a:t>
            </a:r>
            <a:r>
              <a:rPr lang="en-US" altLang="ko-KR" sz="2000" dirty="0" smtClean="0"/>
              <a:t>is useful. </a:t>
            </a:r>
            <a:r>
              <a:rPr lang="en-US" altLang="ko-KR" sz="2000" dirty="0" smtClean="0"/>
              <a:t>This setting directs Visual Studio to </a:t>
            </a:r>
            <a:r>
              <a:rPr lang="en-US" altLang="ko-KR" sz="2000" dirty="0" smtClean="0"/>
              <a:t>regenerate </a:t>
            </a:r>
            <a:r>
              <a:rPr lang="en-US" altLang="ko-KR" sz="2000" b="1" dirty="0" err="1" smtClean="0"/>
              <a:t>lexer.cpp</a:t>
            </a:r>
            <a:r>
              <a:rPr lang="en-US" altLang="ko-KR" sz="2000" dirty="0" smtClean="0"/>
              <a:t> </a:t>
            </a:r>
            <a:r>
              <a:rPr lang="en-US" altLang="ko-KR" sz="2000" dirty="0" smtClean="0"/>
              <a:t>whenever </a:t>
            </a:r>
            <a:r>
              <a:rPr lang="en-US" altLang="ko-KR" sz="2000" b="1" dirty="0" err="1" smtClean="0"/>
              <a:t>parser.y</a:t>
            </a:r>
            <a:r>
              <a:rPr lang="en-US" altLang="ko-KR" sz="2000" dirty="0" smtClean="0"/>
              <a:t> is modified.</a:t>
            </a:r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1211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136" y="1306608"/>
            <a:ext cx="7103926" cy="5060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436" y="395416"/>
            <a:ext cx="6155659" cy="766119"/>
          </a:xfrm>
        </p:spPr>
        <p:txBody>
          <a:bodyPr/>
          <a:lstStyle/>
          <a:p>
            <a:r>
              <a:rPr lang="en-US" altLang="ko-KR" dirty="0" err="1" smtClean="0"/>
              <a:t>win_flex</a:t>
            </a:r>
            <a:r>
              <a:rPr lang="en-US" altLang="ko-KR" dirty="0" smtClean="0"/>
              <a:t> Compile Settings</a:t>
            </a:r>
            <a:endParaRPr lang="ko-KR" altLang="en-US" dirty="0"/>
          </a:p>
        </p:txBody>
      </p:sp>
      <p:sp>
        <p:nvSpPr>
          <p:cNvPr id="5" name="Oval 4"/>
          <p:cNvSpPr/>
          <p:nvPr/>
        </p:nvSpPr>
        <p:spPr>
          <a:xfrm>
            <a:off x="6086502" y="2433635"/>
            <a:ext cx="741405" cy="28420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735111" y="3081768"/>
            <a:ext cx="7466290" cy="2862322"/>
          </a:xfrm>
          <a:prstGeom prst="rect">
            <a:avLst/>
          </a:prstGeom>
          <a:solidFill>
            <a:schemeClr val="accent1">
              <a:alpha val="7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</a:rPr>
              <a:t/>
            </a:r>
            <a:br>
              <a:rPr lang="en-US" altLang="ko-KR" sz="2000" dirty="0" smtClean="0">
                <a:solidFill>
                  <a:schemeClr val="bg1"/>
                </a:solidFill>
              </a:rPr>
            </a:br>
            <a:r>
              <a:rPr lang="en-US" altLang="ko-KR" sz="2000" dirty="0" smtClean="0">
                <a:solidFill>
                  <a:schemeClr val="bg1"/>
                </a:solidFill>
              </a:rPr>
              <a:t>Command Line:</a:t>
            </a:r>
            <a:br>
              <a:rPr lang="en-US" altLang="ko-KR" sz="2000" dirty="0" smtClean="0">
                <a:solidFill>
                  <a:schemeClr val="bg1"/>
                </a:solidFill>
              </a:rPr>
            </a:br>
            <a:r>
              <a:rPr lang="en-US" altLang="ko-KR" sz="2000" dirty="0" smtClean="0">
                <a:solidFill>
                  <a:schemeClr val="bg1"/>
                </a:solidFill>
              </a:rPr>
              <a:t/>
            </a:r>
            <a:br>
              <a:rPr lang="en-US" altLang="ko-KR" sz="2000" dirty="0" smtClean="0">
                <a:solidFill>
                  <a:schemeClr val="bg1"/>
                </a:solidFill>
              </a:rPr>
            </a:br>
            <a:r>
              <a:rPr lang="en-US" altLang="ko-KR" sz="2000" dirty="0" smtClean="0">
                <a:solidFill>
                  <a:schemeClr val="bg1"/>
                </a:solidFill>
              </a:rPr>
              <a:t>	</a:t>
            </a:r>
            <a:r>
              <a:rPr lang="en-US" altLang="ko-KR" sz="2000" dirty="0" err="1" smtClean="0">
                <a:solidFill>
                  <a:schemeClr val="bg1"/>
                </a:solidFill>
              </a:rPr>
              <a:t>win_flex</a:t>
            </a:r>
            <a:r>
              <a:rPr lang="en-US" altLang="ko-KR" sz="2000" dirty="0" smtClean="0">
                <a:solidFill>
                  <a:schemeClr val="bg1"/>
                </a:solidFill>
              </a:rPr>
              <a:t> --</a:t>
            </a:r>
            <a:r>
              <a:rPr lang="en-US" altLang="ko-KR" sz="2000" dirty="0" err="1" smtClean="0">
                <a:solidFill>
                  <a:schemeClr val="bg1"/>
                </a:solidFill>
              </a:rPr>
              <a:t>wincompat</a:t>
            </a:r>
            <a:r>
              <a:rPr lang="en-US" altLang="ko-KR" sz="2000" dirty="0" smtClean="0">
                <a:solidFill>
                  <a:schemeClr val="bg1"/>
                </a:solidFill>
              </a:rPr>
              <a:t>  </a:t>
            </a:r>
            <a:r>
              <a:rPr lang="en-US" altLang="ko-KR" sz="2000" dirty="0">
                <a:solidFill>
                  <a:schemeClr val="bg1"/>
                </a:solidFill>
              </a:rPr>
              <a:t>-</a:t>
            </a:r>
            <a:r>
              <a:rPr lang="en-US" altLang="ko-KR" sz="2000" dirty="0" smtClean="0">
                <a:solidFill>
                  <a:schemeClr val="bg1"/>
                </a:solidFill>
              </a:rPr>
              <a:t>o %(Filename).cpp  %(Identity)</a:t>
            </a:r>
            <a:br>
              <a:rPr lang="en-US" altLang="ko-KR" sz="2000" dirty="0" smtClean="0">
                <a:solidFill>
                  <a:schemeClr val="bg1"/>
                </a:solidFill>
              </a:rPr>
            </a:br>
            <a:r>
              <a:rPr lang="en-US" altLang="ko-KR" sz="2000" dirty="0" smtClean="0">
                <a:solidFill>
                  <a:schemeClr val="bg1"/>
                </a:solidFill>
              </a:rPr>
              <a:t/>
            </a:r>
            <a:br>
              <a:rPr lang="en-US" altLang="ko-KR" sz="2000" dirty="0" smtClean="0">
                <a:solidFill>
                  <a:schemeClr val="bg1"/>
                </a:solidFill>
              </a:rPr>
            </a:br>
            <a:r>
              <a:rPr lang="en-US" altLang="ko-KR" sz="2000" dirty="0" smtClean="0">
                <a:solidFill>
                  <a:schemeClr val="bg1"/>
                </a:solidFill>
              </a:rPr>
              <a:t>Outputs:  %(Filename).cpp</a:t>
            </a:r>
            <a:br>
              <a:rPr lang="en-US" altLang="ko-KR" sz="2000" dirty="0" smtClean="0">
                <a:solidFill>
                  <a:schemeClr val="bg1"/>
                </a:solidFill>
              </a:rPr>
            </a:br>
            <a:r>
              <a:rPr lang="en-US" altLang="ko-KR" sz="2000" dirty="0" smtClean="0">
                <a:solidFill>
                  <a:schemeClr val="bg1"/>
                </a:solidFill>
              </a:rPr>
              <a:t/>
            </a:r>
            <a:br>
              <a:rPr lang="en-US" altLang="ko-KR" sz="2000" dirty="0" smtClean="0">
                <a:solidFill>
                  <a:schemeClr val="bg1"/>
                </a:solidFill>
              </a:rPr>
            </a:br>
            <a:r>
              <a:rPr lang="en-US" altLang="ko-KR" sz="2000" dirty="0" smtClean="0">
                <a:solidFill>
                  <a:schemeClr val="bg1"/>
                </a:solidFill>
              </a:rPr>
              <a:t>Additional Dependencies: </a:t>
            </a:r>
            <a:r>
              <a:rPr lang="en-US" altLang="ko-KR" sz="2000" dirty="0" err="1" smtClean="0">
                <a:solidFill>
                  <a:schemeClr val="bg1"/>
                </a:solidFill>
              </a:rPr>
              <a:t>parser.y</a:t>
            </a:r>
            <a:r>
              <a:rPr lang="en-US" altLang="ko-KR" sz="2000" dirty="0" smtClean="0">
                <a:solidFill>
                  <a:schemeClr val="bg1"/>
                </a:solidFill>
              </a:rPr>
              <a:t/>
            </a:r>
            <a:br>
              <a:rPr lang="en-US" altLang="ko-KR" sz="2000" dirty="0" smtClean="0">
                <a:solidFill>
                  <a:schemeClr val="bg1"/>
                </a:solidFill>
              </a:rPr>
            </a:b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21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384" y="1612650"/>
            <a:ext cx="8081319" cy="1723674"/>
          </a:xfrm>
        </p:spPr>
        <p:txBody>
          <a:bodyPr>
            <a:normAutofit/>
          </a:bodyPr>
          <a:lstStyle/>
          <a:p>
            <a:r>
              <a:rPr lang="en-US" altLang="ko-KR" sz="5400" dirty="0" smtClean="0"/>
              <a:t>Than You for Watching!</a:t>
            </a:r>
            <a:endParaRPr lang="ko-KR" alt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8704" y="3480487"/>
            <a:ext cx="7530972" cy="1944130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sz="2400" dirty="0" smtClean="0"/>
              <a:t>By Thomas Kim</a:t>
            </a:r>
          </a:p>
          <a:p>
            <a:r>
              <a:rPr lang="en-US" altLang="ko-KR" sz="2400" dirty="0" smtClean="0"/>
              <a:t>Feb. 17, 2017</a:t>
            </a:r>
          </a:p>
          <a:p>
            <a:r>
              <a:rPr lang="en-US" altLang="ko-KR" sz="2400" dirty="0" smtClean="0">
                <a:hlinkClick r:id="rId2"/>
              </a:rPr>
              <a:t>http://www.TalkPlayFun.com</a:t>
            </a:r>
            <a:endParaRPr lang="en-US" altLang="ko-KR" sz="2400" dirty="0" smtClean="0"/>
          </a:p>
          <a:p>
            <a:r>
              <a:rPr lang="en-US" altLang="ko-KR" sz="2400" dirty="0" smtClean="0">
                <a:hlinkClick r:id="rId3"/>
              </a:rPr>
              <a:t>http://www.TranslatosFrom.Asia</a:t>
            </a:r>
            <a:endParaRPr lang="en-US" altLang="ko-KR" sz="2400" dirty="0" smtClean="0"/>
          </a:p>
          <a:p>
            <a:r>
              <a:rPr lang="en-US" altLang="ko-KR" sz="2400" dirty="0" smtClean="0"/>
              <a:t>YouTube: </a:t>
            </a:r>
            <a:r>
              <a:rPr lang="en-US" altLang="ko-KR" sz="2400" dirty="0">
                <a:hlinkClick r:id="rId4"/>
              </a:rPr>
              <a:t>https://</a:t>
            </a:r>
            <a:r>
              <a:rPr lang="en-US" altLang="ko-KR" sz="2400" dirty="0" err="1" smtClean="0">
                <a:hlinkClick r:id="rId4"/>
              </a:rPr>
              <a:t>youtu.be</a:t>
            </a:r>
            <a:r>
              <a:rPr lang="en-US" altLang="ko-KR" sz="2400" dirty="0" smtClean="0">
                <a:hlinkClick r:id="rId4"/>
              </a:rPr>
              <a:t>/</a:t>
            </a:r>
            <a:r>
              <a:rPr lang="en-US" altLang="ko-KR" sz="2400" dirty="0" err="1" smtClean="0">
                <a:hlinkClick r:id="rId4"/>
              </a:rPr>
              <a:t>WuXT_5SXR8g</a:t>
            </a:r>
            <a:endParaRPr lang="en-US" altLang="ko-KR" sz="2400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6504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633846"/>
            <a:ext cx="8664142" cy="1340427"/>
          </a:xfrm>
        </p:spPr>
        <p:txBody>
          <a:bodyPr>
            <a:normAutofit/>
          </a:bodyPr>
          <a:lstStyle/>
          <a:p>
            <a:r>
              <a:rPr lang="en-US" dirty="0" err="1" smtClean="0"/>
              <a:t>win_bison</a:t>
            </a:r>
            <a:r>
              <a:rPr lang="en-US" dirty="0" smtClean="0"/>
              <a:t> and </a:t>
            </a:r>
            <a:r>
              <a:rPr lang="en-US" dirty="0" err="1" smtClean="0"/>
              <a:t>win_flex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5632" y="2587336"/>
            <a:ext cx="5993678" cy="349134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this session, we will learn</a:t>
            </a:r>
            <a:br>
              <a:rPr lang="en-US" sz="2000" dirty="0" smtClean="0"/>
            </a:b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What </a:t>
            </a:r>
            <a:r>
              <a:rPr lang="en-US" sz="2000" dirty="0"/>
              <a:t>W</a:t>
            </a:r>
            <a:r>
              <a:rPr lang="en-US" sz="2000" dirty="0" smtClean="0"/>
              <a:t>e Should Do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What </a:t>
            </a:r>
            <a:r>
              <a:rPr lang="en-US" sz="2000" dirty="0" err="1" smtClean="0"/>
              <a:t>win_bison</a:t>
            </a:r>
            <a:r>
              <a:rPr lang="en-US" sz="2000" dirty="0" smtClean="0"/>
              <a:t> Does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What </a:t>
            </a:r>
            <a:r>
              <a:rPr lang="en-US" sz="2000" dirty="0" err="1" smtClean="0"/>
              <a:t>win_flex</a:t>
            </a:r>
            <a:r>
              <a:rPr lang="en-US" sz="2000" dirty="0" smtClean="0"/>
              <a:t> Does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ko-KR" sz="2000" dirty="0" smtClean="0"/>
              <a:t>How to Compile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ko-KR" sz="2000" dirty="0" smtClean="0"/>
              <a:t>Function Call Sequence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Make Settings in Visual Studio IDE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496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What We Should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905000"/>
            <a:ext cx="7416048" cy="440564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We create </a:t>
            </a:r>
            <a:r>
              <a:rPr lang="en-US" sz="2000" b="1" dirty="0" smtClean="0"/>
              <a:t>3 files</a:t>
            </a:r>
            <a:r>
              <a:rPr lang="en-US" sz="2000" dirty="0" smtClean="0"/>
              <a:t> and </a:t>
            </a:r>
            <a:r>
              <a:rPr lang="en-US" sz="2000" b="1" dirty="0" smtClean="0"/>
              <a:t>2 functions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b="1" dirty="0" err="1" smtClean="0"/>
              <a:t>Lexer.l</a:t>
            </a:r>
            <a:r>
              <a:rPr lang="en-US" sz="2000" dirty="0" smtClean="0"/>
              <a:t> - the </a:t>
            </a:r>
            <a:r>
              <a:rPr lang="en-US" sz="2000" b="1" dirty="0" smtClean="0"/>
              <a:t>Flex grammar file</a:t>
            </a:r>
          </a:p>
          <a:p>
            <a:r>
              <a:rPr lang="en-US" sz="2000" b="1" dirty="0" err="1" smtClean="0"/>
              <a:t>Parser.y</a:t>
            </a:r>
            <a:r>
              <a:rPr lang="en-US" sz="2000" dirty="0"/>
              <a:t> </a:t>
            </a:r>
            <a:r>
              <a:rPr lang="en-US" sz="2000" dirty="0" smtClean="0"/>
              <a:t>- the </a:t>
            </a:r>
            <a:r>
              <a:rPr lang="en-US" sz="2000" b="1" dirty="0" smtClean="0"/>
              <a:t>Bison grammar file</a:t>
            </a:r>
          </a:p>
          <a:p>
            <a:r>
              <a:rPr lang="en-US" sz="2000" b="1" dirty="0" err="1"/>
              <a:t>Source.cpp</a:t>
            </a:r>
            <a:r>
              <a:rPr lang="en-US" sz="2000" dirty="0"/>
              <a:t>, which </a:t>
            </a:r>
            <a:r>
              <a:rPr lang="en-US" sz="2000" dirty="0" smtClean="0"/>
              <a:t>contains</a:t>
            </a:r>
          </a:p>
          <a:p>
            <a:pPr lvl="2"/>
            <a:r>
              <a:rPr lang="en-US" sz="2000" b="1" dirty="0" err="1" smtClean="0"/>
              <a:t>int</a:t>
            </a:r>
            <a:r>
              <a:rPr lang="en-US" sz="2000" b="1" dirty="0" smtClean="0"/>
              <a:t> main()</a:t>
            </a:r>
          </a:p>
          <a:p>
            <a:pPr lvl="2"/>
            <a:r>
              <a:rPr lang="en-US" sz="2000" b="1" dirty="0" smtClean="0"/>
              <a:t>void </a:t>
            </a:r>
            <a:r>
              <a:rPr lang="en-US" sz="2000" b="1" dirty="0" err="1" smtClean="0"/>
              <a:t>yyerror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const</a:t>
            </a:r>
            <a:r>
              <a:rPr lang="en-US" sz="2000" b="1" dirty="0" smtClean="0"/>
              <a:t> char</a:t>
            </a:r>
            <a:r>
              <a:rPr lang="en-US" sz="2000" b="1" dirty="0" smtClean="0"/>
              <a:t>*)</a:t>
            </a:r>
          </a:p>
          <a:p>
            <a:pPr lvl="2"/>
            <a:endParaRPr lang="en-US" sz="2000" b="1" dirty="0"/>
          </a:p>
          <a:p>
            <a:r>
              <a:rPr lang="en-US" sz="2400" dirty="0" smtClean="0"/>
              <a:t>Flex grammar file ends with </a:t>
            </a:r>
            <a:r>
              <a:rPr lang="en-US" sz="2400" b="1" dirty="0" smtClean="0"/>
              <a:t>.l</a:t>
            </a:r>
            <a:r>
              <a:rPr lang="en-US" sz="2400" dirty="0" smtClean="0"/>
              <a:t> file extension</a:t>
            </a:r>
          </a:p>
          <a:p>
            <a:r>
              <a:rPr lang="en-US" sz="2400" dirty="0" smtClean="0"/>
              <a:t>Bison grammar file ends with </a:t>
            </a:r>
            <a:r>
              <a:rPr lang="en-US" sz="2400" b="1" dirty="0" smtClean="0"/>
              <a:t>.y</a:t>
            </a:r>
            <a:r>
              <a:rPr lang="en-US" sz="2400" dirty="0" smtClean="0"/>
              <a:t> file extension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37370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What </a:t>
            </a:r>
            <a:r>
              <a:rPr lang="en-US" dirty="0" err="1" smtClean="0"/>
              <a:t>win_bison</a:t>
            </a:r>
            <a:r>
              <a:rPr lang="en-US" dirty="0" smtClean="0"/>
              <a:t> Does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6085" y="1832262"/>
            <a:ext cx="8217333" cy="41632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win_bison</a:t>
            </a:r>
            <a:r>
              <a:rPr lang="en-US" dirty="0" smtClean="0"/>
              <a:t> generates </a:t>
            </a:r>
            <a:r>
              <a:rPr lang="en-US" b="1" dirty="0" smtClean="0"/>
              <a:t>two </a:t>
            </a:r>
            <a:r>
              <a:rPr lang="en-US" b="1" dirty="0" smtClean="0"/>
              <a:t>files</a:t>
            </a:r>
            <a:r>
              <a:rPr lang="en-US" dirty="0"/>
              <a:t> </a:t>
            </a:r>
            <a:r>
              <a:rPr lang="en-US" dirty="0" smtClean="0"/>
              <a:t>using </a:t>
            </a:r>
            <a:r>
              <a:rPr lang="en-US" b="1" dirty="0" err="1" smtClean="0"/>
              <a:t>parser.y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err="1" smtClean="0"/>
              <a:t>parser.cpp</a:t>
            </a:r>
            <a:endParaRPr lang="en-US" b="1" dirty="0" smtClean="0"/>
          </a:p>
          <a:p>
            <a:pPr lvl="1"/>
            <a:r>
              <a:rPr lang="en-US" dirty="0" smtClean="0"/>
              <a:t>contains the famous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yyparse</a:t>
            </a:r>
            <a:r>
              <a:rPr lang="en-US" b="1" dirty="0" smtClean="0"/>
              <a:t>()</a:t>
            </a:r>
            <a:r>
              <a:rPr lang="en-US" dirty="0" smtClean="0"/>
              <a:t> or is called </a:t>
            </a:r>
            <a:r>
              <a:rPr lang="en-US" b="1" dirty="0" smtClean="0"/>
              <a:t>syntax parser</a:t>
            </a:r>
            <a:endParaRPr lang="en-US" b="1" dirty="0" smtClean="0"/>
          </a:p>
          <a:p>
            <a:r>
              <a:rPr lang="en-US" b="1" dirty="0" err="1" smtClean="0"/>
              <a:t>parser.h</a:t>
            </a:r>
            <a:endParaRPr lang="en-US" b="1" dirty="0" smtClean="0"/>
          </a:p>
          <a:p>
            <a:pPr lvl="1"/>
            <a:r>
              <a:rPr lang="en-US" dirty="0" smtClean="0"/>
              <a:t>contains </a:t>
            </a:r>
            <a:r>
              <a:rPr lang="en-US" b="1" dirty="0" smtClean="0"/>
              <a:t>tokens</a:t>
            </a:r>
            <a:r>
              <a:rPr lang="en-US" dirty="0" smtClean="0"/>
              <a:t> that are used in </a:t>
            </a:r>
            <a:r>
              <a:rPr lang="en-US" b="1" dirty="0" smtClean="0"/>
              <a:t>lexical analyzer</a:t>
            </a:r>
            <a:endParaRPr lang="en-US" b="1" dirty="0" smtClean="0"/>
          </a:p>
          <a:p>
            <a:pPr lvl="1"/>
            <a:endParaRPr lang="en-US" b="1" dirty="0"/>
          </a:p>
          <a:p>
            <a:pPr marL="57150" indent="0">
              <a:buNone/>
            </a:pPr>
            <a:r>
              <a:rPr lang="en-US" dirty="0" smtClean="0"/>
              <a:t>So, </a:t>
            </a:r>
            <a:r>
              <a:rPr lang="en-US" dirty="0" err="1" smtClean="0"/>
              <a:t>win_bison</a:t>
            </a:r>
            <a:r>
              <a:rPr lang="en-US" dirty="0" smtClean="0"/>
              <a:t> generates </a:t>
            </a:r>
            <a:r>
              <a:rPr lang="en-US" b="1" dirty="0" smtClean="0"/>
              <a:t>parser.cpp </a:t>
            </a:r>
            <a:r>
              <a:rPr lang="en-US" dirty="0" smtClean="0"/>
              <a:t>and </a:t>
            </a:r>
            <a:r>
              <a:rPr lang="en-US" b="1" dirty="0" err="1" smtClean="0"/>
              <a:t>parser.h</a:t>
            </a:r>
            <a:r>
              <a:rPr lang="en-US" dirty="0" smtClean="0"/>
              <a:t> using </a:t>
            </a:r>
            <a:r>
              <a:rPr lang="en-US" b="1" dirty="0" err="1" smtClean="0"/>
              <a:t>parser.y</a:t>
            </a:r>
            <a:r>
              <a:rPr lang="en-US" dirty="0" smtClean="0"/>
              <a:t> that we create by ourselves. </a:t>
            </a:r>
            <a:r>
              <a:rPr lang="en-US" b="1" dirty="0" err="1" smtClean="0"/>
              <a:t>parser.cpp</a:t>
            </a:r>
            <a:r>
              <a:rPr lang="en-US" dirty="0" smtClean="0"/>
              <a:t> </a:t>
            </a:r>
            <a:r>
              <a:rPr lang="en-US" dirty="0" smtClean="0"/>
              <a:t>houses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yyarse</a:t>
            </a:r>
            <a:r>
              <a:rPr lang="en-US" b="1" dirty="0" smtClean="0"/>
              <a:t>()</a:t>
            </a:r>
            <a:r>
              <a:rPr lang="en-US" dirty="0" smtClean="0"/>
              <a:t> generated by </a:t>
            </a:r>
            <a:r>
              <a:rPr lang="en-US" dirty="0" err="1" smtClean="0"/>
              <a:t>win_bison</a:t>
            </a:r>
            <a:r>
              <a:rPr lang="en-US" dirty="0" smtClean="0"/>
              <a:t> and is called </a:t>
            </a:r>
            <a:r>
              <a:rPr lang="en-US" b="1" dirty="0" smtClean="0"/>
              <a:t>syntax parser</a:t>
            </a:r>
            <a:r>
              <a:rPr lang="en-US" dirty="0" smtClean="0"/>
              <a:t> or simply the parser or just the parse. The </a:t>
            </a:r>
            <a:r>
              <a:rPr lang="en-US" b="1" dirty="0" err="1" smtClean="0"/>
              <a:t>parser.h</a:t>
            </a:r>
            <a:r>
              <a:rPr lang="en-US" dirty="0" smtClean="0"/>
              <a:t>, generated by </a:t>
            </a:r>
            <a:r>
              <a:rPr lang="en-US" dirty="0" err="1" smtClean="0"/>
              <a:t>win_bison</a:t>
            </a:r>
            <a:r>
              <a:rPr lang="en-US" dirty="0" smtClean="0"/>
              <a:t>, is used in the </a:t>
            </a:r>
            <a:r>
              <a:rPr lang="en-US" b="1" dirty="0" smtClean="0"/>
              <a:t>lexical analyzer</a:t>
            </a:r>
            <a:r>
              <a:rPr lang="en-US" dirty="0" smtClean="0"/>
              <a:t> </a:t>
            </a:r>
            <a:r>
              <a:rPr lang="en-US" dirty="0" smtClean="0"/>
              <a:t>generated by </a:t>
            </a:r>
            <a:r>
              <a:rPr lang="en-US" dirty="0" err="1" smtClean="0"/>
              <a:t>win_flex</a:t>
            </a:r>
            <a:r>
              <a:rPr lang="en-US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9582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What </a:t>
            </a:r>
            <a:r>
              <a:rPr lang="en-US" dirty="0" err="1" smtClean="0"/>
              <a:t>win_flex</a:t>
            </a:r>
            <a:r>
              <a:rPr lang="en-US" dirty="0" smtClean="0"/>
              <a:t> Does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2097559"/>
            <a:ext cx="8279679" cy="3878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/>
              <a:t>w</a:t>
            </a:r>
            <a:r>
              <a:rPr lang="en-US" sz="2000" dirty="0" err="1" smtClean="0"/>
              <a:t>in_flex</a:t>
            </a:r>
            <a:r>
              <a:rPr lang="en-US" sz="2000" dirty="0" smtClean="0"/>
              <a:t> </a:t>
            </a:r>
            <a:r>
              <a:rPr lang="en-US" sz="2000" dirty="0" smtClean="0"/>
              <a:t>generates one file using </a:t>
            </a:r>
            <a:r>
              <a:rPr lang="en-US" sz="2000" b="1" dirty="0" err="1" smtClean="0"/>
              <a:t>lexer.y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b="1" dirty="0" err="1" smtClean="0"/>
              <a:t>lexer.cpp</a:t>
            </a:r>
            <a:endParaRPr lang="en-US" sz="2000" b="1" dirty="0" smtClean="0"/>
          </a:p>
          <a:p>
            <a:pPr lvl="1"/>
            <a:r>
              <a:rPr lang="en-US" sz="2000" dirty="0" smtClean="0"/>
              <a:t>which </a:t>
            </a:r>
            <a:r>
              <a:rPr lang="en-US" sz="2000" dirty="0" smtClean="0"/>
              <a:t>houses</a:t>
            </a:r>
            <a:r>
              <a:rPr lang="en-US" sz="2000" dirty="0" smtClean="0"/>
              <a:t> </a:t>
            </a:r>
            <a:r>
              <a:rPr lang="en-US" sz="2000" b="1" dirty="0" err="1" smtClean="0"/>
              <a:t>int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yylex</a:t>
            </a:r>
            <a:r>
              <a:rPr lang="en-US" sz="2000" b="1" dirty="0" smtClean="0"/>
              <a:t>()</a:t>
            </a:r>
            <a:r>
              <a:rPr lang="en-US" sz="2000" dirty="0" smtClean="0"/>
              <a:t> or called </a:t>
            </a:r>
            <a:r>
              <a:rPr lang="en-US" sz="2000" b="1" dirty="0" smtClean="0"/>
              <a:t>lexical analyzer</a:t>
            </a:r>
            <a:endParaRPr lang="en-US" sz="2000" b="1" dirty="0" smtClean="0"/>
          </a:p>
          <a:p>
            <a:pPr lvl="1"/>
            <a:endParaRPr lang="en-US" sz="2000" b="1" dirty="0" smtClean="0"/>
          </a:p>
          <a:p>
            <a:pPr marL="57150" indent="0">
              <a:buNone/>
            </a:pPr>
            <a:r>
              <a:rPr lang="en-US" sz="2000" dirty="0" smtClean="0"/>
              <a:t>So, </a:t>
            </a:r>
            <a:r>
              <a:rPr lang="en-US" sz="2000" dirty="0" err="1" smtClean="0"/>
              <a:t>win_flex</a:t>
            </a:r>
            <a:r>
              <a:rPr lang="en-US" sz="2000" dirty="0" smtClean="0"/>
              <a:t> generates one file </a:t>
            </a:r>
            <a:r>
              <a:rPr lang="en-US" sz="2000" b="1" dirty="0" smtClean="0"/>
              <a:t>lexer.cpp</a:t>
            </a:r>
            <a:r>
              <a:rPr lang="en-US" sz="2000" dirty="0" smtClean="0"/>
              <a:t> using </a:t>
            </a:r>
            <a:r>
              <a:rPr lang="en-US" sz="2000" b="1" dirty="0" err="1" smtClean="0"/>
              <a:t>lexer.l</a:t>
            </a:r>
            <a:r>
              <a:rPr lang="en-US" sz="2000" dirty="0" smtClean="0"/>
              <a:t> in which we define lexical rules (in regular expression). </a:t>
            </a:r>
            <a:r>
              <a:rPr lang="en-US" sz="2000" b="1" dirty="0" err="1" smtClean="0"/>
              <a:t>lexer.cpp</a:t>
            </a:r>
            <a:r>
              <a:rPr lang="en-US" sz="2000" dirty="0" smtClean="0"/>
              <a:t> </a:t>
            </a:r>
            <a:r>
              <a:rPr lang="en-US" sz="2000" dirty="0" smtClean="0"/>
              <a:t>contains </a:t>
            </a:r>
            <a:r>
              <a:rPr lang="en-US" sz="2000" dirty="0" smtClean="0"/>
              <a:t> </a:t>
            </a:r>
            <a:r>
              <a:rPr lang="en-US" sz="2000" dirty="0" smtClean="0"/>
              <a:t>one very important function </a:t>
            </a:r>
            <a:r>
              <a:rPr lang="en-US" sz="2000" b="1" dirty="0" err="1" smtClean="0"/>
              <a:t>int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yylex</a:t>
            </a:r>
            <a:r>
              <a:rPr lang="en-US" sz="2000" b="1" dirty="0" smtClean="0"/>
              <a:t>()</a:t>
            </a:r>
            <a:r>
              <a:rPr lang="en-US" sz="2000" dirty="0" smtClean="0"/>
              <a:t> generated by </a:t>
            </a:r>
            <a:r>
              <a:rPr lang="en-US" sz="2000" dirty="0" err="1" smtClean="0"/>
              <a:t>win_flex</a:t>
            </a:r>
            <a:r>
              <a:rPr lang="en-US" sz="2000" dirty="0" smtClean="0"/>
              <a:t> and is called </a:t>
            </a:r>
            <a:r>
              <a:rPr lang="en-US" sz="2000" b="1" dirty="0" smtClean="0"/>
              <a:t>lexical analyzer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1631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59217"/>
          </a:xfrm>
        </p:spPr>
        <p:txBody>
          <a:bodyPr/>
          <a:lstStyle/>
          <a:p>
            <a:r>
              <a:rPr lang="en-US" dirty="0" smtClean="0"/>
              <a:t>Let’s Recap What We’ve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2566" y="1683327"/>
            <a:ext cx="8915400" cy="4613563"/>
          </a:xfrm>
        </p:spPr>
        <p:txBody>
          <a:bodyPr>
            <a:normAutofit/>
          </a:bodyPr>
          <a:lstStyle/>
          <a:p>
            <a:r>
              <a:rPr lang="en-US" dirty="0" smtClean="0"/>
              <a:t>We create 3 files</a:t>
            </a:r>
          </a:p>
          <a:p>
            <a:pPr lvl="1"/>
            <a:r>
              <a:rPr lang="en-US" b="1" dirty="0" err="1" smtClean="0"/>
              <a:t>lexer.l</a:t>
            </a:r>
            <a:r>
              <a:rPr lang="en-US" dirty="0" smtClean="0"/>
              <a:t> – which is called </a:t>
            </a:r>
            <a:r>
              <a:rPr lang="en-US" b="1" dirty="0" smtClean="0"/>
              <a:t>Flex </a:t>
            </a:r>
            <a:r>
              <a:rPr lang="en-US" b="1" dirty="0" smtClean="0"/>
              <a:t>grammar file </a:t>
            </a:r>
            <a:r>
              <a:rPr lang="en-US" dirty="0" smtClean="0"/>
              <a:t>or </a:t>
            </a:r>
            <a:r>
              <a:rPr lang="en-US" b="1" dirty="0" smtClean="0"/>
              <a:t>Flex rule file</a:t>
            </a:r>
            <a:endParaRPr lang="en-US" b="1" dirty="0" smtClean="0"/>
          </a:p>
          <a:p>
            <a:pPr lvl="1"/>
            <a:r>
              <a:rPr lang="en-US" b="1" dirty="0" err="1"/>
              <a:t>p</a:t>
            </a:r>
            <a:r>
              <a:rPr lang="en-US" b="1" dirty="0" err="1" smtClean="0"/>
              <a:t>arser.y</a:t>
            </a:r>
            <a:r>
              <a:rPr lang="en-US" dirty="0" smtClean="0"/>
              <a:t> – which is called </a:t>
            </a:r>
            <a:r>
              <a:rPr lang="en-US" b="1" dirty="0" smtClean="0"/>
              <a:t>Bison grammar </a:t>
            </a:r>
            <a:r>
              <a:rPr lang="en-US" b="1" dirty="0" smtClean="0"/>
              <a:t>file </a:t>
            </a:r>
            <a:r>
              <a:rPr lang="en-US" dirty="0" smtClean="0"/>
              <a:t>or </a:t>
            </a:r>
            <a:r>
              <a:rPr lang="en-US" b="1" dirty="0" smtClean="0"/>
              <a:t>Bison input file</a:t>
            </a:r>
            <a:endParaRPr lang="en-US" b="1" dirty="0" smtClean="0"/>
          </a:p>
          <a:p>
            <a:pPr lvl="1"/>
            <a:r>
              <a:rPr lang="en-US" b="1" dirty="0" err="1" smtClean="0"/>
              <a:t>Source.cpp</a:t>
            </a:r>
            <a:r>
              <a:rPr lang="en-US" dirty="0" smtClean="0"/>
              <a:t> – which contains </a:t>
            </a:r>
            <a:r>
              <a:rPr lang="en-US" b="1" dirty="0" err="1" smtClean="0"/>
              <a:t>int</a:t>
            </a:r>
            <a:r>
              <a:rPr lang="en-US" b="1" dirty="0" smtClean="0"/>
              <a:t> main()</a:t>
            </a:r>
            <a:r>
              <a:rPr lang="en-US" dirty="0" smtClean="0"/>
              <a:t> and </a:t>
            </a:r>
            <a:r>
              <a:rPr lang="en-US" b="1" dirty="0" smtClean="0"/>
              <a:t>void </a:t>
            </a:r>
            <a:r>
              <a:rPr lang="en-US" b="1" dirty="0" err="1" smtClean="0"/>
              <a:t>yyerror</a:t>
            </a:r>
            <a:r>
              <a:rPr lang="en-US" b="1" dirty="0" smtClean="0"/>
              <a:t>(</a:t>
            </a:r>
            <a:r>
              <a:rPr lang="en-US" b="1" dirty="0" err="1" smtClean="0"/>
              <a:t>const</a:t>
            </a:r>
            <a:r>
              <a:rPr lang="en-US" b="1" dirty="0" smtClean="0"/>
              <a:t> char*)</a:t>
            </a:r>
            <a:r>
              <a:rPr lang="en-US" dirty="0" smtClean="0"/>
              <a:t>  </a:t>
            </a:r>
          </a:p>
          <a:p>
            <a:r>
              <a:rPr lang="en-US" dirty="0" err="1" smtClean="0"/>
              <a:t>win_bison</a:t>
            </a:r>
            <a:r>
              <a:rPr lang="en-US" dirty="0" smtClean="0"/>
              <a:t> generates two files using </a:t>
            </a:r>
            <a:r>
              <a:rPr lang="en-US" b="1" dirty="0" err="1" smtClean="0"/>
              <a:t>parser.y</a:t>
            </a:r>
            <a:endParaRPr lang="en-US" b="1" dirty="0" smtClean="0"/>
          </a:p>
          <a:p>
            <a:pPr lvl="1"/>
            <a:r>
              <a:rPr lang="en-US" b="1" dirty="0" err="1" smtClean="0"/>
              <a:t>parser.cpp</a:t>
            </a:r>
            <a:r>
              <a:rPr lang="en-US" dirty="0" smtClean="0"/>
              <a:t> which contains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yyparse</a:t>
            </a:r>
            <a:r>
              <a:rPr lang="en-US" b="1" dirty="0" smtClean="0"/>
              <a:t>()</a:t>
            </a:r>
            <a:r>
              <a:rPr lang="en-US" dirty="0" smtClean="0"/>
              <a:t> or is called </a:t>
            </a:r>
            <a:r>
              <a:rPr lang="en-US" b="1" dirty="0" smtClean="0"/>
              <a:t>syntax parser</a:t>
            </a:r>
            <a:endParaRPr lang="en-US" b="1" dirty="0" smtClean="0"/>
          </a:p>
          <a:p>
            <a:pPr lvl="1"/>
            <a:r>
              <a:rPr lang="en-US" b="1" dirty="0" err="1" smtClean="0"/>
              <a:t>parser.h</a:t>
            </a:r>
            <a:r>
              <a:rPr lang="en-US" dirty="0" smtClean="0"/>
              <a:t> which contains </a:t>
            </a:r>
            <a:r>
              <a:rPr lang="en-US" b="1" dirty="0" smtClean="0"/>
              <a:t>tokens</a:t>
            </a:r>
            <a:r>
              <a:rPr lang="en-US" dirty="0" smtClean="0"/>
              <a:t> </a:t>
            </a:r>
            <a:r>
              <a:rPr lang="en-US" dirty="0" smtClean="0"/>
              <a:t>used</a:t>
            </a:r>
            <a:r>
              <a:rPr lang="en-US" dirty="0" smtClean="0"/>
              <a:t> </a:t>
            </a:r>
            <a:r>
              <a:rPr lang="en-US" dirty="0" smtClean="0"/>
              <a:t>by </a:t>
            </a:r>
            <a:r>
              <a:rPr lang="en-US" b="1" dirty="0" smtClean="0"/>
              <a:t>lexical analyzer</a:t>
            </a:r>
            <a:r>
              <a:rPr lang="en-US" dirty="0" smtClean="0"/>
              <a:t> </a:t>
            </a:r>
            <a:r>
              <a:rPr lang="en-US" dirty="0" smtClean="0"/>
              <a:t>or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yylex</a:t>
            </a:r>
            <a:r>
              <a:rPr lang="en-US" b="1" dirty="0" smtClean="0"/>
              <a:t>()</a:t>
            </a:r>
            <a:r>
              <a:rPr lang="en-US" dirty="0" smtClean="0"/>
              <a:t> </a:t>
            </a:r>
            <a:endParaRPr lang="en-US" dirty="0"/>
          </a:p>
          <a:p>
            <a:pPr indent="-285750"/>
            <a:r>
              <a:rPr lang="en-US" dirty="0" err="1" smtClean="0"/>
              <a:t>win_flex</a:t>
            </a:r>
            <a:r>
              <a:rPr lang="en-US" dirty="0" smtClean="0"/>
              <a:t> generates one file using </a:t>
            </a:r>
            <a:r>
              <a:rPr lang="en-US" b="1" dirty="0" err="1" smtClean="0"/>
              <a:t>lexer.l</a:t>
            </a:r>
            <a:endParaRPr lang="en-US" b="1" dirty="0" smtClean="0"/>
          </a:p>
          <a:p>
            <a:pPr lvl="1"/>
            <a:r>
              <a:rPr lang="en-US" b="1" dirty="0" err="1" smtClean="0"/>
              <a:t>lexer.cpp</a:t>
            </a:r>
            <a:r>
              <a:rPr lang="en-US" dirty="0" smtClean="0"/>
              <a:t> which contains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yylex</a:t>
            </a:r>
            <a:r>
              <a:rPr lang="en-US" b="1" dirty="0" smtClean="0"/>
              <a:t>()</a:t>
            </a:r>
            <a:r>
              <a:rPr lang="en-US" dirty="0" smtClean="0"/>
              <a:t> or </a:t>
            </a:r>
            <a:r>
              <a:rPr lang="en-US" b="1" dirty="0" smtClean="0"/>
              <a:t>lexical analyzer</a:t>
            </a:r>
          </a:p>
          <a:p>
            <a:pPr lvl="1"/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Because </a:t>
            </a:r>
            <a:r>
              <a:rPr lang="en-US" dirty="0" smtClean="0"/>
              <a:t>the lexical analyzer or 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yylex</a:t>
            </a:r>
            <a:r>
              <a:rPr lang="en-US" b="1" dirty="0" smtClean="0"/>
              <a:t>()</a:t>
            </a:r>
            <a:r>
              <a:rPr lang="en-US" dirty="0" smtClean="0"/>
              <a:t> in </a:t>
            </a:r>
            <a:r>
              <a:rPr lang="en-US" b="1" dirty="0" smtClean="0"/>
              <a:t>lexer.cpp</a:t>
            </a:r>
            <a:r>
              <a:rPr lang="en-US" dirty="0" smtClean="0"/>
              <a:t> uses </a:t>
            </a:r>
            <a:r>
              <a:rPr lang="en-US" b="1" dirty="0" smtClean="0"/>
              <a:t>tokens</a:t>
            </a:r>
            <a:r>
              <a:rPr lang="en-US" dirty="0" smtClean="0"/>
              <a:t> generated by Bison, contained in </a:t>
            </a:r>
            <a:r>
              <a:rPr lang="en-US" b="1" dirty="0" err="1" smtClean="0"/>
              <a:t>parser.h</a:t>
            </a:r>
            <a:r>
              <a:rPr lang="en-US" b="1" dirty="0" smtClean="0"/>
              <a:t>,</a:t>
            </a:r>
            <a:r>
              <a:rPr lang="en-US" dirty="0" smtClean="0"/>
              <a:t> the </a:t>
            </a:r>
            <a:r>
              <a:rPr lang="en-US" b="1" dirty="0" err="1" smtClean="0"/>
              <a:t>lexer.l</a:t>
            </a:r>
            <a:r>
              <a:rPr lang="en-US" b="1" dirty="0" smtClean="0"/>
              <a:t> </a:t>
            </a:r>
            <a:r>
              <a:rPr lang="en-US" dirty="0" smtClean="0"/>
              <a:t>should contain </a:t>
            </a:r>
            <a:r>
              <a:rPr lang="en-US" b="1" dirty="0" smtClean="0"/>
              <a:t>	#include “</a:t>
            </a:r>
            <a:r>
              <a:rPr lang="en-US" b="1" dirty="0" err="1" smtClean="0"/>
              <a:t>parser.h</a:t>
            </a:r>
            <a:r>
              <a:rPr lang="en-US" b="1" dirty="0" smtClean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14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90390"/>
          </a:xfrm>
        </p:spPr>
        <p:txBody>
          <a:bodyPr/>
          <a:lstStyle/>
          <a:p>
            <a:r>
              <a:rPr lang="en-US" altLang="ko-KR" dirty="0" smtClean="0"/>
              <a:t>4. How to Compile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06682"/>
            <a:ext cx="8915400" cy="491490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ko-KR" dirty="0" err="1" smtClean="0"/>
              <a:t>win_bison</a:t>
            </a:r>
            <a:r>
              <a:rPr lang="en-US" altLang="ko-KR" dirty="0" smtClean="0"/>
              <a:t> </a:t>
            </a:r>
            <a:r>
              <a:rPr lang="en-US" altLang="ko-KR" dirty="0"/>
              <a:t>-</a:t>
            </a:r>
            <a:r>
              <a:rPr lang="en-US" altLang="ko-KR" dirty="0" smtClean="0"/>
              <a:t>o parser.cpp </a:t>
            </a:r>
            <a:r>
              <a:rPr lang="en-US" altLang="ko-KR" dirty="0" err="1" smtClean="0"/>
              <a:t>parser.y</a:t>
            </a:r>
            <a:endParaRPr lang="en-US" altLang="ko-KR" dirty="0" smtClean="0"/>
          </a:p>
          <a:p>
            <a:pPr marL="457200" lvl="1" indent="0">
              <a:buNone/>
            </a:pPr>
            <a:r>
              <a:rPr lang="en-US" altLang="ko-KR" dirty="0" smtClean="0"/>
              <a:t>Compiles </a:t>
            </a:r>
            <a:r>
              <a:rPr lang="en-US" altLang="ko-KR" b="1" dirty="0" err="1" smtClean="0"/>
              <a:t>parser.y</a:t>
            </a:r>
            <a:r>
              <a:rPr lang="en-US" altLang="ko-KR" b="1" dirty="0" smtClean="0"/>
              <a:t> </a:t>
            </a:r>
            <a:r>
              <a:rPr lang="en-US" altLang="ko-KR" dirty="0" smtClean="0"/>
              <a:t>and </a:t>
            </a:r>
            <a:r>
              <a:rPr lang="en-US" altLang="ko-KR" dirty="0" smtClean="0"/>
              <a:t>generates </a:t>
            </a:r>
            <a:r>
              <a:rPr lang="en-US" altLang="ko-KR" b="1" dirty="0" smtClean="0"/>
              <a:t>parser.cpp</a:t>
            </a:r>
            <a:r>
              <a:rPr lang="en-US" altLang="ko-KR" dirty="0" smtClean="0"/>
              <a:t> and </a:t>
            </a:r>
            <a:r>
              <a:rPr lang="en-US" altLang="ko-KR" b="1" dirty="0" err="1" smtClean="0"/>
              <a:t>parser.h</a:t>
            </a:r>
            <a:endParaRPr lang="en-US" altLang="ko-KR" b="1" dirty="0" smtClean="0"/>
          </a:p>
          <a:p>
            <a:pPr marL="457200" lvl="1" indent="0">
              <a:buNone/>
            </a:pPr>
            <a:r>
              <a:rPr lang="en-US" altLang="ko-KR" sz="1400" dirty="0" smtClean="0"/>
              <a:t>( </a:t>
            </a:r>
            <a:r>
              <a:rPr lang="en-US" altLang="ko-KR" sz="1400" dirty="0" smtClean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%defines “</a:t>
            </a:r>
            <a:r>
              <a:rPr lang="en-US" altLang="ko-KR" sz="1400" dirty="0" err="1" smtClean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parser.h</a:t>
            </a:r>
            <a:r>
              <a:rPr lang="en-US" altLang="ko-KR" sz="1400" dirty="0" smtClean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”</a:t>
            </a:r>
            <a:r>
              <a:rPr lang="en-US" altLang="ko-KR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dirty="0" smtClean="0"/>
              <a:t>in </a:t>
            </a:r>
            <a:r>
              <a:rPr lang="en-US" altLang="ko-KR" sz="1400" dirty="0" err="1" smtClean="0"/>
              <a:t>parser.y</a:t>
            </a:r>
            <a:r>
              <a:rPr lang="en-US" altLang="ko-KR" sz="1400" dirty="0" smtClean="0"/>
              <a:t> directs Bison to generate </a:t>
            </a:r>
            <a:r>
              <a:rPr lang="en-US" altLang="ko-KR" sz="1400" dirty="0" err="1" smtClean="0"/>
              <a:t>parser.h</a:t>
            </a:r>
            <a:r>
              <a:rPr lang="en-US" altLang="ko-KR" sz="1400" dirty="0" smtClean="0"/>
              <a:t>)</a:t>
            </a:r>
            <a:br>
              <a:rPr lang="en-US" altLang="ko-KR" sz="1400" dirty="0" smtClean="0"/>
            </a:br>
            <a:endParaRPr lang="en-US" altLang="ko-KR" sz="1400" dirty="0" smtClean="0"/>
          </a:p>
          <a:p>
            <a:pPr>
              <a:buFont typeface="+mj-lt"/>
              <a:buAutoNum type="arabicPeriod"/>
            </a:pPr>
            <a:r>
              <a:rPr lang="en-US" altLang="ko-KR" dirty="0" smtClean="0"/>
              <a:t>(For CL)  </a:t>
            </a:r>
            <a:r>
              <a:rPr lang="en-US" altLang="ko-KR" dirty="0" err="1" smtClean="0"/>
              <a:t>win_flex</a:t>
            </a:r>
            <a:r>
              <a:rPr lang="en-US" altLang="ko-KR" dirty="0" smtClean="0"/>
              <a:t> --</a:t>
            </a:r>
            <a:r>
              <a:rPr lang="en-US" altLang="ko-KR" dirty="0" err="1" smtClean="0"/>
              <a:t>wincompat</a:t>
            </a:r>
            <a:r>
              <a:rPr lang="en-US" altLang="ko-KR" dirty="0" smtClean="0"/>
              <a:t> -o </a:t>
            </a:r>
            <a:r>
              <a:rPr lang="en-US" altLang="ko-KR" dirty="0" err="1" smtClean="0"/>
              <a:t>lexer.cpp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lexer.l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(For g</a:t>
            </a:r>
            <a:r>
              <a:rPr lang="en-US" altLang="ko-KR" dirty="0"/>
              <a:t>++) </a:t>
            </a:r>
            <a:r>
              <a:rPr lang="en-US" altLang="ko-KR" dirty="0" err="1"/>
              <a:t>win_flex</a:t>
            </a:r>
            <a:r>
              <a:rPr lang="en-US" altLang="ko-KR" dirty="0"/>
              <a:t> </a:t>
            </a:r>
            <a:r>
              <a:rPr lang="en-US" altLang="ko-KR" dirty="0" smtClean="0"/>
              <a:t>-</a:t>
            </a:r>
            <a:r>
              <a:rPr lang="en-US" altLang="ko-KR" dirty="0"/>
              <a:t>o </a:t>
            </a:r>
            <a:r>
              <a:rPr lang="en-US" altLang="ko-KR" dirty="0" err="1"/>
              <a:t>lexer.cpp</a:t>
            </a:r>
            <a:r>
              <a:rPr lang="en-US" altLang="ko-KR" dirty="0"/>
              <a:t> </a:t>
            </a:r>
            <a:r>
              <a:rPr lang="en-US" altLang="ko-KR" dirty="0" err="1"/>
              <a:t>lexer.l</a:t>
            </a:r>
            <a:endParaRPr lang="en-US" altLang="ko-KR" dirty="0" smtClean="0"/>
          </a:p>
          <a:p>
            <a:pPr marL="457200" lvl="1" indent="0">
              <a:buNone/>
            </a:pPr>
            <a:r>
              <a:rPr lang="en-US" altLang="ko-KR" dirty="0" smtClean="0"/>
              <a:t>Compiles </a:t>
            </a:r>
            <a:r>
              <a:rPr lang="en-US" altLang="ko-KR" b="1" dirty="0" err="1" smtClean="0"/>
              <a:t>lexer.l</a:t>
            </a:r>
            <a:r>
              <a:rPr lang="en-US" altLang="ko-KR" dirty="0" smtClean="0"/>
              <a:t> and </a:t>
            </a:r>
            <a:r>
              <a:rPr lang="en-US" altLang="ko-KR" dirty="0" smtClean="0"/>
              <a:t>generates </a:t>
            </a:r>
            <a:r>
              <a:rPr lang="en-US" altLang="ko-KR" b="1" dirty="0" err="1" smtClean="0"/>
              <a:t>lexer.cpp</a:t>
            </a:r>
            <a:endParaRPr lang="en-US" altLang="ko-KR" dirty="0" smtClean="0"/>
          </a:p>
          <a:p>
            <a:pPr marL="457200" lvl="1" indent="0">
              <a:buNone/>
            </a:pPr>
            <a:endParaRPr lang="en-US" altLang="ko-KR" b="1" dirty="0" smtClean="0"/>
          </a:p>
          <a:p>
            <a:pPr marL="400050">
              <a:buFont typeface="+mj-lt"/>
              <a:buAutoNum type="arabicPeriod"/>
            </a:pPr>
            <a:r>
              <a:rPr lang="en-US" altLang="ko-KR" dirty="0" smtClean="0"/>
              <a:t>Finally to build </a:t>
            </a:r>
            <a:r>
              <a:rPr lang="en-US" altLang="ko-KR" b="1" dirty="0" err="1" smtClean="0"/>
              <a:t>myapp.exe</a:t>
            </a:r>
            <a:endParaRPr lang="en-US" altLang="ko-KR" b="1" dirty="0" smtClean="0"/>
          </a:p>
          <a:p>
            <a:pPr marL="800100" lvl="1">
              <a:buFont typeface="Wingdings" panose="05000000000000000000" pitchFamily="2" charset="2"/>
              <a:buChar char="§"/>
            </a:pPr>
            <a:r>
              <a:rPr lang="en-US" altLang="ko-KR" dirty="0" smtClean="0"/>
              <a:t>using Microsoft </a:t>
            </a:r>
            <a:r>
              <a:rPr lang="en-US" altLang="ko-KR" dirty="0" smtClean="0"/>
              <a:t>C++ compiler (CL)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b="1" dirty="0" smtClean="0">
                <a:solidFill>
                  <a:schemeClr val="tx1"/>
                </a:solidFill>
              </a:rPr>
              <a:t>prompt&gt;cl /</a:t>
            </a:r>
            <a:r>
              <a:rPr lang="en-US" altLang="ko-KR" b="1" dirty="0" err="1" smtClean="0">
                <a:solidFill>
                  <a:schemeClr val="tx1"/>
                </a:solidFill>
              </a:rPr>
              <a:t>EHsc</a:t>
            </a:r>
            <a:r>
              <a:rPr lang="en-US" altLang="ko-KR" b="1" dirty="0" smtClean="0">
                <a:solidFill>
                  <a:schemeClr val="tx1"/>
                </a:solidFill>
              </a:rPr>
              <a:t> source.cpp lexer.cpp parser.cpp /Fe: </a:t>
            </a:r>
            <a:r>
              <a:rPr lang="en-US" altLang="ko-KR" b="1" dirty="0" err="1" smtClean="0">
                <a:solidFill>
                  <a:schemeClr val="tx1"/>
                </a:solidFill>
              </a:rPr>
              <a:t>myapp.exe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marL="800100" lvl="1">
              <a:buFont typeface="Wingdings" panose="05000000000000000000" pitchFamily="2" charset="2"/>
              <a:buChar char="§"/>
            </a:pPr>
            <a:r>
              <a:rPr lang="en-US" altLang="ko-KR" dirty="0" smtClean="0"/>
              <a:t>using GNU </a:t>
            </a:r>
            <a:r>
              <a:rPr lang="en-US" altLang="ko-KR" dirty="0" smtClean="0"/>
              <a:t>C++ compiler (g++)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b="1" dirty="0" smtClean="0">
                <a:solidFill>
                  <a:schemeClr val="tx1"/>
                </a:solidFill>
              </a:rPr>
              <a:t>prompt&gt;g</a:t>
            </a:r>
            <a:r>
              <a:rPr lang="en-US" altLang="ko-KR" b="1" dirty="0">
                <a:solidFill>
                  <a:schemeClr val="tx1"/>
                </a:solidFill>
              </a:rPr>
              <a:t>++ source.cpp lexer.cpp </a:t>
            </a:r>
            <a:r>
              <a:rPr lang="en-US" altLang="ko-KR" b="1" dirty="0" err="1">
                <a:solidFill>
                  <a:schemeClr val="tx1"/>
                </a:solidFill>
              </a:rPr>
              <a:t>parser.cpp</a:t>
            </a:r>
            <a:r>
              <a:rPr lang="en-US" altLang="ko-KR" b="1" dirty="0">
                <a:solidFill>
                  <a:schemeClr val="tx1"/>
                </a:solidFill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</a:rPr>
              <a:t>-o </a:t>
            </a:r>
            <a:r>
              <a:rPr lang="en-US" altLang="ko-KR" b="1" dirty="0" err="1" smtClean="0">
                <a:solidFill>
                  <a:schemeClr val="tx1"/>
                </a:solidFill>
              </a:rPr>
              <a:t>myapp.exe</a:t>
            </a:r>
            <a:endParaRPr lang="en-US" altLang="ko-K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9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4435" y="443979"/>
            <a:ext cx="6580969" cy="77220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5. Function Call Sequence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0965" y="1444336"/>
            <a:ext cx="2925490" cy="320087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/>
              <a:t>Source.cpp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main()</a:t>
            </a:r>
            <a:br>
              <a:rPr lang="en-US" altLang="ko-KR" sz="1600" dirty="0" smtClean="0"/>
            </a:br>
            <a:r>
              <a:rPr lang="en-US" altLang="ko-KR" sz="1600" dirty="0" smtClean="0"/>
              <a:t>{</a:t>
            </a:r>
            <a:br>
              <a:rPr lang="en-US" altLang="ko-KR" sz="1600" dirty="0" smtClean="0"/>
            </a:br>
            <a:r>
              <a:rPr lang="en-US" altLang="ko-KR" sz="1600" dirty="0" smtClean="0"/>
              <a:t>        </a:t>
            </a:r>
            <a:r>
              <a:rPr lang="en-US" altLang="ko-KR" sz="2000" b="1" dirty="0" err="1" smtClean="0"/>
              <a:t>yyparse</a:t>
            </a:r>
            <a:r>
              <a:rPr lang="en-US" altLang="ko-KR" sz="2000" b="1" dirty="0" smtClean="0"/>
              <a:t>();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}</a:t>
            </a:r>
            <a:br>
              <a:rPr lang="en-US" altLang="ko-KR" sz="1600" dirty="0" smtClean="0"/>
            </a:b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void </a:t>
            </a:r>
            <a:r>
              <a:rPr lang="en-US" altLang="ko-KR" b="1" dirty="0" err="1" smtClean="0"/>
              <a:t>yyerror</a:t>
            </a:r>
            <a:r>
              <a:rPr lang="en-US" altLang="ko-KR" b="1" dirty="0" smtClean="0"/>
              <a:t>(</a:t>
            </a:r>
            <a:r>
              <a:rPr lang="en-US" altLang="ko-KR" b="1" dirty="0" err="1" smtClean="0"/>
              <a:t>const</a:t>
            </a:r>
            <a:r>
              <a:rPr lang="en-US" altLang="ko-KR" b="1" dirty="0" smtClean="0"/>
              <a:t> char*)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{</a:t>
            </a:r>
            <a:br>
              <a:rPr lang="en-US" altLang="ko-KR" sz="1600" dirty="0" smtClean="0"/>
            </a:br>
            <a:r>
              <a:rPr lang="en-US" altLang="ko-KR" sz="1600" dirty="0" smtClean="0"/>
              <a:t>           …</a:t>
            </a:r>
            <a:br>
              <a:rPr lang="en-US" altLang="ko-KR" sz="1600" dirty="0" smtClean="0"/>
            </a:br>
            <a:r>
              <a:rPr lang="en-US" altLang="ko-KR" sz="1600" dirty="0" smtClean="0"/>
              <a:t>}</a:t>
            </a:r>
            <a:endParaRPr lang="ko-KR" alt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053015" y="1444336"/>
            <a:ext cx="4263081" cy="5201424"/>
          </a:xfrm>
          <a:prstGeom prst="rect">
            <a:avLst/>
          </a:prstGeom>
          <a:solidFill>
            <a:srgbClr val="002060">
              <a:alpha val="20000"/>
            </a:srgb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p</a:t>
            </a:r>
            <a:r>
              <a:rPr lang="en-US" altLang="ko-KR" sz="2000" b="1" dirty="0" smtClean="0"/>
              <a:t>arser.cpp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b="1" dirty="0" err="1" smtClean="0"/>
              <a:t>yyparse</a:t>
            </a:r>
            <a:r>
              <a:rPr lang="en-US" altLang="ko-KR" b="1" dirty="0" smtClean="0"/>
              <a:t>()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{</a:t>
            </a:r>
            <a:br>
              <a:rPr lang="en-US" altLang="ko-KR" sz="1600" dirty="0" smtClean="0"/>
            </a:b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     while( </a:t>
            </a:r>
            <a:r>
              <a:rPr lang="en-US" altLang="ko-KR" b="1" dirty="0" smtClean="0"/>
              <a:t>(token = </a:t>
            </a:r>
            <a:r>
              <a:rPr lang="en-US" altLang="ko-KR" b="1" dirty="0" err="1" smtClean="0"/>
              <a:t>yylex</a:t>
            </a:r>
            <a:r>
              <a:rPr lang="en-US" altLang="ko-KR" b="1" dirty="0" smtClean="0"/>
              <a:t>()) != 0</a:t>
            </a:r>
            <a:r>
              <a:rPr lang="en-US" altLang="ko-KR" sz="1600" dirty="0" smtClean="0"/>
              <a:t> )</a:t>
            </a:r>
            <a:br>
              <a:rPr lang="en-US" altLang="ko-KR" sz="1600" dirty="0" smtClean="0"/>
            </a:br>
            <a:r>
              <a:rPr lang="en-US" altLang="ko-KR" sz="1600" dirty="0" smtClean="0"/>
              <a:t>	{</a:t>
            </a:r>
            <a:br>
              <a:rPr lang="en-US" altLang="ko-KR" sz="1600" dirty="0" smtClean="0"/>
            </a:br>
            <a:r>
              <a:rPr lang="en-US" altLang="ko-KR" sz="1600" dirty="0" smtClean="0"/>
              <a:t>		switch(token)</a:t>
            </a:r>
            <a:br>
              <a:rPr lang="en-US" altLang="ko-KR" sz="1600" dirty="0" smtClean="0"/>
            </a:br>
            <a:r>
              <a:rPr lang="en-US" altLang="ko-KR" sz="1600" dirty="0" smtClean="0"/>
              <a:t>		{</a:t>
            </a:r>
            <a:br>
              <a:rPr lang="en-US" altLang="ko-KR" sz="1600" dirty="0" smtClean="0"/>
            </a:br>
            <a:r>
              <a:rPr lang="en-US" altLang="ko-KR" sz="1600" dirty="0" smtClean="0"/>
              <a:t>			case rule1:</a:t>
            </a:r>
            <a:br>
              <a:rPr lang="en-US" altLang="ko-KR" sz="1600" dirty="0" smtClean="0"/>
            </a:br>
            <a:r>
              <a:rPr lang="en-US" altLang="ko-KR" sz="1600" dirty="0"/>
              <a:t>				</a:t>
            </a:r>
            <a:r>
              <a:rPr lang="en-US" altLang="ko-KR" sz="1600" dirty="0" smtClean="0"/>
              <a:t>…</a:t>
            </a:r>
            <a:br>
              <a:rPr lang="en-US" altLang="ko-KR" sz="1600" dirty="0" smtClean="0"/>
            </a:br>
            <a:r>
              <a:rPr lang="en-US" altLang="ko-KR" sz="1600" dirty="0" smtClean="0"/>
              <a:t>			case rule2:</a:t>
            </a:r>
            <a:br>
              <a:rPr lang="en-US" altLang="ko-KR" sz="1600" dirty="0" smtClean="0"/>
            </a:br>
            <a:r>
              <a:rPr lang="en-US" altLang="ko-KR" sz="1600" dirty="0"/>
              <a:t>				…</a:t>
            </a:r>
            <a:br>
              <a:rPr lang="en-US" altLang="ko-KR" sz="1600" dirty="0"/>
            </a:br>
            <a:r>
              <a:rPr lang="en-US" altLang="ko-KR" sz="1600" dirty="0" smtClean="0"/>
              <a:t>			case rule3:</a:t>
            </a:r>
            <a:br>
              <a:rPr lang="en-US" altLang="ko-KR" sz="1600" dirty="0" smtClean="0"/>
            </a:b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			if error then </a:t>
            </a:r>
            <a:r>
              <a:rPr lang="en-US" altLang="ko-KR" b="1" dirty="0" err="1" smtClean="0"/>
              <a:t>yyerror</a:t>
            </a:r>
            <a:r>
              <a:rPr lang="en-US" altLang="ko-KR" b="1" dirty="0" smtClean="0"/>
              <a:t>(</a:t>
            </a:r>
            <a:r>
              <a:rPr lang="en-US" altLang="ko-KR" b="1" dirty="0" err="1" smtClean="0"/>
              <a:t>msg</a:t>
            </a:r>
            <a:r>
              <a:rPr lang="en-US" altLang="ko-KR" b="1" dirty="0" smtClean="0"/>
              <a:t>)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1600" dirty="0" smtClean="0"/>
              <a:t>		}</a:t>
            </a:r>
            <a:br>
              <a:rPr lang="en-US" altLang="ko-KR" sz="1600" dirty="0" smtClean="0"/>
            </a:br>
            <a:r>
              <a:rPr lang="en-US" altLang="ko-KR" sz="1600" dirty="0" smtClean="0"/>
              <a:t>	}</a:t>
            </a:r>
            <a:br>
              <a:rPr lang="en-US" altLang="ko-KR" sz="1600" dirty="0" smtClean="0"/>
            </a:br>
            <a:r>
              <a:rPr lang="en-US" altLang="ko-KR" sz="1600" dirty="0" smtClean="0"/>
              <a:t>      return xxx;</a:t>
            </a:r>
            <a:br>
              <a:rPr lang="en-US" altLang="ko-KR" sz="1600" dirty="0" smtClean="0"/>
            </a:br>
            <a:r>
              <a:rPr lang="en-US" altLang="ko-KR" sz="1600" dirty="0" smtClean="0"/>
              <a:t>}</a:t>
            </a:r>
            <a:endParaRPr lang="ko-KR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822721" y="1444336"/>
            <a:ext cx="3052122" cy="4124206"/>
          </a:xfrm>
          <a:prstGeom prst="rect">
            <a:avLst/>
          </a:prstGeom>
          <a:solidFill>
            <a:schemeClr val="accent4">
              <a:alpha val="51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l</a:t>
            </a:r>
            <a:r>
              <a:rPr lang="en-US" altLang="ko-KR" sz="2000" b="1" dirty="0" smtClean="0"/>
              <a:t>exer.cpp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1600" dirty="0" err="1" smtClean="0"/>
              <a:t>int</a:t>
            </a:r>
            <a:r>
              <a:rPr lang="en-US" altLang="ko-KR" sz="1600" dirty="0" smtClean="0"/>
              <a:t> </a:t>
            </a:r>
            <a:r>
              <a:rPr lang="en-US" altLang="ko-KR" b="1" dirty="0" err="1" smtClean="0"/>
              <a:t>yylex</a:t>
            </a:r>
            <a:r>
              <a:rPr lang="en-US" altLang="ko-KR" b="1" dirty="0" smtClean="0"/>
              <a:t>()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{</a:t>
            </a:r>
            <a:br>
              <a:rPr lang="en-US" altLang="ko-KR" sz="1600" dirty="0" smtClean="0"/>
            </a:br>
            <a:r>
              <a:rPr lang="en-US" altLang="ko-KR" sz="1600" dirty="0" smtClean="0"/>
              <a:t>    </a:t>
            </a:r>
            <a:br>
              <a:rPr lang="en-US" altLang="ko-KR" sz="1600" dirty="0" smtClean="0"/>
            </a:br>
            <a:r>
              <a:rPr lang="en-US" altLang="ko-KR" sz="1600" dirty="0" smtClean="0"/>
              <a:t> 	case 1:</a:t>
            </a:r>
            <a:br>
              <a:rPr lang="en-US" altLang="ko-KR" sz="1600" dirty="0" smtClean="0"/>
            </a:br>
            <a:r>
              <a:rPr lang="en-US" altLang="ko-KR" sz="1600" dirty="0" smtClean="0"/>
              <a:t>		return token1</a:t>
            </a:r>
            <a:br>
              <a:rPr lang="en-US" altLang="ko-KR" sz="1600" dirty="0" smtClean="0"/>
            </a:b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	case 2:</a:t>
            </a:r>
            <a:br>
              <a:rPr lang="en-US" altLang="ko-KR" sz="1600" dirty="0" smtClean="0"/>
            </a:br>
            <a:r>
              <a:rPr lang="en-US" altLang="ko-KR" sz="1600" dirty="0" smtClean="0"/>
              <a:t>		return token2</a:t>
            </a:r>
            <a:br>
              <a:rPr lang="en-US" altLang="ko-KR" sz="1600" dirty="0" smtClean="0"/>
            </a:b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	case 3:</a:t>
            </a:r>
          </a:p>
          <a:p>
            <a:r>
              <a:rPr lang="en-US" altLang="ko-KR" sz="1600" dirty="0"/>
              <a:t>	</a:t>
            </a:r>
            <a:r>
              <a:rPr lang="en-US" altLang="ko-KR" sz="1600" dirty="0" smtClean="0"/>
              <a:t>	return token3</a:t>
            </a:r>
          </a:p>
          <a:p>
            <a:endParaRPr lang="en-US" altLang="ko-KR" sz="1600" dirty="0"/>
          </a:p>
          <a:p>
            <a:r>
              <a:rPr lang="en-US" altLang="ko-KR" sz="1600" dirty="0" smtClean="0"/>
              <a:t>		…          </a:t>
            </a:r>
            <a:br>
              <a:rPr lang="en-US" altLang="ko-KR" sz="1600" dirty="0" smtClean="0"/>
            </a:br>
            <a:r>
              <a:rPr lang="en-US" altLang="ko-KR" sz="1600" dirty="0" smtClean="0"/>
              <a:t>}</a:t>
            </a:r>
            <a:endParaRPr lang="ko-KR" altLang="en-US" sz="1600" dirty="0"/>
          </a:p>
        </p:txBody>
      </p:sp>
      <p:cxnSp>
        <p:nvCxnSpPr>
          <p:cNvPr id="8" name="Elbow Connector 7"/>
          <p:cNvCxnSpPr/>
          <p:nvPr/>
        </p:nvCxnSpPr>
        <p:spPr>
          <a:xfrm flipV="1">
            <a:off x="2767914" y="2236575"/>
            <a:ext cx="1285101" cy="518984"/>
          </a:xfrm>
          <a:prstGeom prst="bentConnector3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flipV="1">
            <a:off x="7587049" y="2236575"/>
            <a:ext cx="1235672" cy="792810"/>
          </a:xfrm>
          <a:prstGeom prst="bentConnector3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10800000">
            <a:off x="3645245" y="3707029"/>
            <a:ext cx="4337220" cy="1532237"/>
          </a:xfrm>
          <a:prstGeom prst="bentConnector3">
            <a:avLst>
              <a:gd name="adj1" fmla="val 22650"/>
            </a:avLst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9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Settings in Visual Studio IDE 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56951"/>
            <a:ext cx="8915400" cy="484384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Keep it in mind that we </a:t>
            </a:r>
            <a:r>
              <a:rPr lang="en-US" altLang="ko-KR" dirty="0" smtClean="0"/>
              <a:t>use </a:t>
            </a:r>
            <a:r>
              <a:rPr lang="en-US" altLang="ko-KR" b="1" dirty="0" err="1" smtClean="0"/>
              <a:t>win_bison</a:t>
            </a:r>
            <a:r>
              <a:rPr lang="en-US" altLang="ko-KR" dirty="0" smtClean="0"/>
              <a:t> to generate </a:t>
            </a:r>
            <a:r>
              <a:rPr lang="en-US" altLang="ko-KR" b="1" dirty="0" err="1" smtClean="0"/>
              <a:t>par</a:t>
            </a:r>
            <a:r>
              <a:rPr lang="en-US" altLang="ko-KR" b="1" dirty="0" err="1" smtClean="0"/>
              <a:t>ser.cpp</a:t>
            </a:r>
            <a:r>
              <a:rPr lang="en-US" altLang="ko-KR" dirty="0" smtClean="0"/>
              <a:t> and </a:t>
            </a:r>
            <a:r>
              <a:rPr lang="en-US" altLang="ko-KR" b="1" dirty="0" err="1" smtClean="0"/>
              <a:t>parser.h</a:t>
            </a:r>
            <a:r>
              <a:rPr lang="en-US" altLang="ko-KR" dirty="0" smtClean="0"/>
              <a:t> with </a:t>
            </a:r>
            <a:r>
              <a:rPr lang="en-US" altLang="ko-KR" b="1" dirty="0" err="1" smtClean="0"/>
              <a:t>parser.y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dirty="0" smtClean="0"/>
              <a:t>For the command-line command;</a:t>
            </a:r>
          </a:p>
          <a:p>
            <a:pPr marL="0" indent="0">
              <a:buNone/>
            </a:pP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	</a:t>
            </a:r>
            <a:r>
              <a:rPr lang="en-US" altLang="ko-KR" b="1" dirty="0" err="1" smtClean="0">
                <a:solidFill>
                  <a:schemeClr val="tx1"/>
                </a:solidFill>
              </a:rPr>
              <a:t>win_bison</a:t>
            </a:r>
            <a:r>
              <a:rPr lang="en-US" altLang="ko-KR" b="1" dirty="0" smtClean="0">
                <a:solidFill>
                  <a:schemeClr val="tx1"/>
                </a:solidFill>
              </a:rPr>
              <a:t> -o parser.cpp </a:t>
            </a:r>
            <a:r>
              <a:rPr lang="en-US" altLang="ko-KR" b="1" dirty="0" err="1" smtClean="0">
                <a:solidFill>
                  <a:schemeClr val="tx1"/>
                </a:solidFill>
              </a:rPr>
              <a:t>parser.y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i</a:t>
            </a:r>
            <a:r>
              <a:rPr lang="en-US" altLang="ko-KR" dirty="0" smtClean="0"/>
              <a:t>n Visual Studio, </a:t>
            </a:r>
            <a:r>
              <a:rPr lang="en-US" altLang="ko-KR" b="1" dirty="0" smtClean="0"/>
              <a:t>%(Identity)</a:t>
            </a:r>
            <a:r>
              <a:rPr lang="en-US" altLang="ko-KR" dirty="0" smtClean="0"/>
              <a:t> corresponds to </a:t>
            </a:r>
            <a:r>
              <a:rPr lang="en-US" altLang="ko-KR" b="1" dirty="0" err="1" smtClean="0"/>
              <a:t>parser.y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%(Filename)</a:t>
            </a:r>
            <a:r>
              <a:rPr lang="en-US" altLang="ko-KR" dirty="0" smtClean="0"/>
              <a:t> corresponds to </a:t>
            </a:r>
            <a:r>
              <a:rPr lang="en-US" altLang="ko-KR" b="1" dirty="0" smtClean="0"/>
              <a:t>parser</a:t>
            </a:r>
            <a:r>
              <a:rPr lang="en-US" altLang="ko-KR" dirty="0" smtClean="0"/>
              <a:t>, which means</a:t>
            </a:r>
            <a:br>
              <a:rPr lang="en-US" altLang="ko-KR" dirty="0" smtClean="0"/>
            </a:br>
            <a:r>
              <a:rPr lang="en-US" altLang="ko-KR" b="1" dirty="0"/>
              <a:t>%</a:t>
            </a:r>
            <a:r>
              <a:rPr lang="en-US" altLang="ko-KR" b="1" dirty="0" smtClean="0"/>
              <a:t>(Filename).cpp</a:t>
            </a:r>
            <a:r>
              <a:rPr lang="en-US" altLang="ko-KR" dirty="0" smtClean="0"/>
              <a:t> resolves to </a:t>
            </a:r>
            <a:r>
              <a:rPr lang="en-US" altLang="ko-KR" b="1" dirty="0" smtClean="0"/>
              <a:t>parser.cpp</a:t>
            </a:r>
            <a:r>
              <a:rPr lang="en-US" altLang="ko-KR" dirty="0" smtClean="0"/>
              <a:t>, So the command-line</a:t>
            </a:r>
            <a:br>
              <a:rPr lang="en-US" altLang="ko-KR" dirty="0" smtClean="0"/>
            </a:br>
            <a:endParaRPr lang="en-US" altLang="ko-KR" b="1" dirty="0" smtClean="0"/>
          </a:p>
          <a:p>
            <a:pPr marL="0" indent="0">
              <a:buNone/>
            </a:pPr>
            <a:r>
              <a:rPr lang="en-US" altLang="ko-KR" dirty="0" smtClean="0"/>
              <a:t>	</a:t>
            </a:r>
            <a:r>
              <a:rPr lang="en-US" altLang="ko-KR" b="1" dirty="0" err="1" smtClean="0">
                <a:solidFill>
                  <a:schemeClr val="tx1"/>
                </a:solidFill>
              </a:rPr>
              <a:t>win_bison</a:t>
            </a:r>
            <a:r>
              <a:rPr lang="en-US" altLang="ko-KR" b="1" dirty="0" smtClean="0">
                <a:solidFill>
                  <a:schemeClr val="tx1"/>
                </a:solidFill>
              </a:rPr>
              <a:t> -o  parser.cpp  </a:t>
            </a:r>
            <a:r>
              <a:rPr lang="en-US" altLang="ko-KR" b="1" dirty="0" err="1" smtClean="0">
                <a:solidFill>
                  <a:schemeClr val="tx1"/>
                </a:solidFill>
              </a:rPr>
              <a:t>parser.y</a:t>
            </a:r>
            <a:endParaRPr lang="en-US" altLang="ko-KR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is equivalent to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	</a:t>
            </a:r>
            <a:r>
              <a:rPr lang="en-US" altLang="ko-KR" b="1" dirty="0" err="1" smtClean="0">
                <a:solidFill>
                  <a:schemeClr val="tx1"/>
                </a:solidFill>
              </a:rPr>
              <a:t>win_bison</a:t>
            </a:r>
            <a:r>
              <a:rPr lang="en-US" altLang="ko-KR" b="1" dirty="0" smtClean="0">
                <a:solidFill>
                  <a:schemeClr val="tx1"/>
                </a:solidFill>
              </a:rPr>
              <a:t> -o  %(Filename).cpp  %(Identity)</a:t>
            </a:r>
            <a:br>
              <a:rPr lang="en-US" altLang="ko-KR" b="1" dirty="0" smtClean="0">
                <a:solidFill>
                  <a:schemeClr val="tx1"/>
                </a:solidFill>
              </a:rPr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For </a:t>
            </a:r>
            <a:r>
              <a:rPr lang="en-US" altLang="ko-KR" b="1" dirty="0" err="1" smtClean="0"/>
              <a:t>parser.h</a:t>
            </a:r>
            <a:r>
              <a:rPr lang="en-US" altLang="ko-KR" b="1" dirty="0" smtClean="0"/>
              <a:t>, </a:t>
            </a:r>
            <a:r>
              <a:rPr lang="en-US" altLang="ko-KR" dirty="0" smtClean="0"/>
              <a:t>it will be automatically generated by inserting the following Bison statement in </a:t>
            </a:r>
            <a:r>
              <a:rPr lang="en-US" altLang="ko-KR" dirty="0" err="1" smtClean="0"/>
              <a:t>parser.y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	%defines “</a:t>
            </a:r>
            <a:r>
              <a:rPr lang="en-US" altLang="ko-KR" dirty="0" err="1" smtClean="0"/>
              <a:t>parser.h</a:t>
            </a:r>
            <a:r>
              <a:rPr lang="en-US" altLang="ko-KR" dirty="0" smtClean="0"/>
              <a:t>”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15262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317</TotalTime>
  <Words>481</Words>
  <Application>Microsoft Office PowerPoint</Application>
  <PresentationFormat>Widescreen</PresentationFormat>
  <Paragraphs>100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 Unicode MS</vt:lpstr>
      <vt:lpstr>HY중고딕</vt:lpstr>
      <vt:lpstr>Arial</vt:lpstr>
      <vt:lpstr>Century Gothic</vt:lpstr>
      <vt:lpstr>Wingdings</vt:lpstr>
      <vt:lpstr>Wingdings 3</vt:lpstr>
      <vt:lpstr>Wisp</vt:lpstr>
      <vt:lpstr>How to Use win_bison &amp; win_flex</vt:lpstr>
      <vt:lpstr>win_bison and win_flex</vt:lpstr>
      <vt:lpstr>1. What We Should Do</vt:lpstr>
      <vt:lpstr>2. What win_bison Does</vt:lpstr>
      <vt:lpstr>3. What win_flex Does</vt:lpstr>
      <vt:lpstr>Let’s Recap What We’ve Learned</vt:lpstr>
      <vt:lpstr>4. How to Compile</vt:lpstr>
      <vt:lpstr>5. Function Call Sequence</vt:lpstr>
      <vt:lpstr>6. Settings in Visual Studio IDE </vt:lpstr>
      <vt:lpstr>win_bison Compile Settings</vt:lpstr>
      <vt:lpstr>win_flex Compile Settings</vt:lpstr>
      <vt:lpstr>win_flex Compile Settings</vt:lpstr>
      <vt:lpstr>Than You for Watching!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Kim</dc:creator>
  <cp:lastModifiedBy>Thomas Kim</cp:lastModifiedBy>
  <cp:revision>174</cp:revision>
  <dcterms:created xsi:type="dcterms:W3CDTF">2017-02-16T15:07:30Z</dcterms:created>
  <dcterms:modified xsi:type="dcterms:W3CDTF">2017-02-18T05:22:04Z</dcterms:modified>
</cp:coreProperties>
</file>