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11"/>
  </p:notesMasterIdLst>
  <p:sldIdLst>
    <p:sldId id="260" r:id="rId2"/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90" d="100"/>
          <a:sy n="90" d="100"/>
        </p:scale>
        <p:origin x="90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C66EC-88DC-43A0-B245-C48B8D75B08E}" type="datetimeFigureOut">
              <a:rPr lang="ko-KR" altLang="en-US" smtClean="0"/>
              <a:t>2015-06-28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039E6-EDE8-42DA-B1DD-0A072B6DB6B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1474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39E6-EDE8-42DA-B1DD-0A072B6DB6BF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9030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39E6-EDE8-42DA-B1DD-0A072B6DB6B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43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39E6-EDE8-42DA-B1DD-0A072B6DB6BF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6538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39E6-EDE8-42DA-B1DD-0A072B6DB6B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959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39E6-EDE8-42DA-B1DD-0A072B6DB6B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3622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39E6-EDE8-42DA-B1DD-0A072B6DB6B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5382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39E6-EDE8-42DA-B1DD-0A072B6DB6B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211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39E6-EDE8-42DA-B1DD-0A072B6DB6B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23460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7039E6-EDE8-42DA-B1DD-0A072B6DB6BF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37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502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18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42596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945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949791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744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71657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943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039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122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03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21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131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238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595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826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6/28/2015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86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3.wma"/><Relationship Id="rId7" Type="http://schemas.openxmlformats.org/officeDocument/2006/relationships/image" Target="../media/image4.png"/><Relationship Id="rId2" Type="http://schemas.microsoft.com/office/2007/relationships/media" Target="../media/media3.wma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audio" Target="../media/media4.wma"/><Relationship Id="rId7" Type="http://schemas.openxmlformats.org/officeDocument/2006/relationships/image" Target="../media/image4.png"/><Relationship Id="rId12" Type="http://schemas.openxmlformats.org/officeDocument/2006/relationships/image" Target="../media/image80.png"/><Relationship Id="rId17" Type="http://schemas.openxmlformats.org/officeDocument/2006/relationships/image" Target="../media/image13.png"/><Relationship Id="rId2" Type="http://schemas.microsoft.com/office/2007/relationships/media" Target="../media/media4.wma"/><Relationship Id="rId16" Type="http://schemas.openxmlformats.org/officeDocument/2006/relationships/image" Target="../media/image12.png"/><Relationship Id="rId20" Type="http://schemas.openxmlformats.org/officeDocument/2006/relationships/image" Target="../media/image2.png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notesSlide" Target="../notesSlides/notesSlide4.xml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19" Type="http://schemas.openxmlformats.org/officeDocument/2006/relationships/image" Target="../media/image1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png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ma"/><Relationship Id="rId2" Type="http://schemas.microsoft.com/office/2007/relationships/media" Target="../media/media5.wma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audio" Target="../media/media6.wma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microsoft.com/office/2007/relationships/media" Target="../media/media6.wma"/><Relationship Id="rId16" Type="http://schemas.openxmlformats.org/officeDocument/2006/relationships/image" Target="../media/image2.png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notesSlide" Target="../notesSlides/notesSlide6.xml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audio" Target="../media/media7.wma"/><Relationship Id="rId21" Type="http://schemas.openxmlformats.org/officeDocument/2006/relationships/image" Target="../media/image2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microsoft.com/office/2007/relationships/media" Target="../media/media7.wma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tags" Target="../tags/tag5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notesSlide" Target="../notesSlides/notesSlide7.xml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audio" Target="../media/media8.wma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microsoft.com/office/2007/relationships/media" Target="../media/media8.wma"/><Relationship Id="rId1" Type="http://schemas.openxmlformats.org/officeDocument/2006/relationships/tags" Target="../tags/tag6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notesSlide" Target="../notesSlides/notesSlide8.xml"/><Relationship Id="rId15" Type="http://schemas.openxmlformats.org/officeDocument/2006/relationships/image" Target="../media/image2.png"/><Relationship Id="rId10" Type="http://schemas.openxmlformats.org/officeDocument/2006/relationships/image" Target="../media/image4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5.png"/><Relationship Id="rId3" Type="http://schemas.openxmlformats.org/officeDocument/2006/relationships/audio" Target="../media/media9.wma"/><Relationship Id="rId7" Type="http://schemas.openxmlformats.org/officeDocument/2006/relationships/image" Target="../media/image51.png"/><Relationship Id="rId12" Type="http://schemas.openxmlformats.org/officeDocument/2006/relationships/image" Target="../media/image54.png"/><Relationship Id="rId2" Type="http://schemas.microsoft.com/office/2007/relationships/media" Target="../media/media9.wma"/><Relationship Id="rId1" Type="http://schemas.openxmlformats.org/officeDocument/2006/relationships/tags" Target="../tags/tag7.xml"/><Relationship Id="rId6" Type="http://schemas.openxmlformats.org/officeDocument/2006/relationships/image" Target="../media/image50.png"/><Relationship Id="rId11" Type="http://schemas.openxmlformats.org/officeDocument/2006/relationships/image" Target="../media/image46.png"/><Relationship Id="rId5" Type="http://schemas.openxmlformats.org/officeDocument/2006/relationships/notesSlide" Target="../notesSlides/notesSlide9.xml"/><Relationship Id="rId15" Type="http://schemas.openxmlformats.org/officeDocument/2006/relationships/image" Target="../media/image2.png"/><Relationship Id="rId10" Type="http://schemas.openxmlformats.org/officeDocument/2006/relationships/image" Target="../media/image4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3.png"/><Relationship Id="rId14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pic>
        <p:nvPicPr>
          <p:cNvPr id="3" name="오디오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34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4916"/>
    </mc:Choice>
    <mc:Fallback>
      <p:transition advTm="4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674392" cy="2216021"/>
          </a:xfrm>
        </p:spPr>
        <p:txBody>
          <a:bodyPr>
            <a:normAutofit fontScale="90000"/>
          </a:bodyPr>
          <a:lstStyle/>
          <a:p>
            <a:r>
              <a:rPr lang="en-US" altLang="ko-KR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Fahrenheit to Celsius</a:t>
            </a:r>
            <a:br>
              <a:rPr lang="en-US" altLang="ko-KR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ko-KR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Celsius</a:t>
            </a:r>
            <a:r>
              <a:rPr lang="en-US" altLang="ko-KR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 Fahrenheit Conversion</a:t>
            </a:r>
            <a:endParaRPr lang="ko-KR" altLang="en-US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By Thomas Kim, June 28, 2015</a:t>
            </a:r>
            <a:endParaRPr lang="ko-KR" altLang="en-US" dirty="0"/>
          </a:p>
        </p:txBody>
      </p:sp>
      <p:pic>
        <p:nvPicPr>
          <p:cNvPr id="4" name="오디오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9786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5772">
        <p15:prstTrans prst="airplane"/>
      </p:transition>
    </mc:Choice>
    <mc:Fallback>
      <p:transition spd="slow" advTm="257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212" y="2055702"/>
            <a:ext cx="569013" cy="3778250"/>
          </a:xfr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664" y="585756"/>
            <a:ext cx="712299" cy="531351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15127" y="5899267"/>
            <a:ext cx="2055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70C0"/>
                </a:solidFill>
              </a:rPr>
              <a:t>Fahrenheit Scale</a:t>
            </a:r>
            <a:endParaRPr lang="ko-KR" altLang="en-US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03041" y="5899267"/>
            <a:ext cx="1619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FF0000"/>
                </a:solidFill>
              </a:rPr>
              <a:t>Celsius Scale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1123" y="979714"/>
            <a:ext cx="1765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Boiling</a:t>
            </a:r>
            <a:br>
              <a:rPr lang="en-US" altLang="ko-KR" dirty="0" smtClean="0"/>
            </a:br>
            <a:r>
              <a:rPr lang="en-US" altLang="ko-KR" dirty="0" smtClean="0"/>
              <a:t>Point of Water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11123" y="3944827"/>
            <a:ext cx="1765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Freezing</a:t>
            </a:r>
            <a:br>
              <a:rPr lang="en-US" altLang="ko-KR" dirty="0" smtClean="0"/>
            </a:br>
            <a:r>
              <a:rPr lang="en-US" altLang="ko-KR" dirty="0" smtClean="0"/>
              <a:t>Point of Water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229601" y="2363623"/>
            <a:ext cx="1765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Boiling</a:t>
            </a:r>
            <a:br>
              <a:rPr lang="en-US" altLang="ko-KR" dirty="0" smtClean="0"/>
            </a:br>
            <a:r>
              <a:rPr lang="en-US" altLang="ko-KR" dirty="0" smtClean="0"/>
              <a:t>Point of Water</a:t>
            </a:r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229600" y="4601883"/>
            <a:ext cx="17652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Freezing</a:t>
            </a:r>
            <a:br>
              <a:rPr lang="en-US" altLang="ko-KR" dirty="0" smtClean="0"/>
            </a:br>
            <a:r>
              <a:rPr lang="en-US" altLang="ko-KR" dirty="0" smtClean="0"/>
              <a:t>Point of Water</a:t>
            </a:r>
            <a:endParaRPr lang="ko-KR" altLang="en-US" dirty="0"/>
          </a:p>
        </p:txBody>
      </p:sp>
      <p:cxnSp>
        <p:nvCxnSpPr>
          <p:cNvPr id="18" name="직선 연결선 17"/>
          <p:cNvCxnSpPr>
            <a:stCxn id="12" idx="3"/>
            <a:endCxn id="14" idx="1"/>
          </p:cNvCxnSpPr>
          <p:nvPr/>
        </p:nvCxnSpPr>
        <p:spPr>
          <a:xfrm>
            <a:off x="4676350" y="4267993"/>
            <a:ext cx="3553250" cy="657056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/>
          <p:cNvCxnSpPr>
            <a:stCxn id="11" idx="3"/>
            <a:endCxn id="13" idx="1"/>
          </p:cNvCxnSpPr>
          <p:nvPr/>
        </p:nvCxnSpPr>
        <p:spPr>
          <a:xfrm>
            <a:off x="4676350" y="1302880"/>
            <a:ext cx="3553251" cy="1383909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273043" y="4786549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00000"/>
                </a:solidFill>
              </a:rPr>
              <a:t>0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30407" y="4463383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32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11189" y="2548289"/>
            <a:ext cx="694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00000"/>
                </a:solidFill>
              </a:rPr>
              <a:t>100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05038" y="1012193"/>
            <a:ext cx="694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212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pic>
        <p:nvPicPr>
          <p:cNvPr id="2" name="오디오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2733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1579"/>
    </mc:Choice>
    <mc:Fallback>
      <p:transition spd="slow" advTm="715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2" grpId="0"/>
      <p:bldP spid="13" grpId="0"/>
      <p:bldP spid="14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343" y="2055702"/>
            <a:ext cx="569013" cy="3778250"/>
          </a:xfr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651" y="1054359"/>
            <a:ext cx="640725" cy="47795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53689" y="5957063"/>
            <a:ext cx="12378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0070C0"/>
                </a:solidFill>
              </a:rPr>
              <a:t>Fahrenheit</a:t>
            </a:r>
            <a:endParaRPr lang="ko-KR" altLang="en-US" sz="1600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2289" y="5957063"/>
            <a:ext cx="8531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FF0000"/>
                </a:solidFill>
              </a:rPr>
              <a:t>Celsius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8589" y="1595534"/>
            <a:ext cx="158889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Boiling</a:t>
            </a:r>
            <a:b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Point of Water</a:t>
            </a:r>
            <a:endParaRPr lang="ko-KR" altLang="en-US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8589" y="4216189"/>
            <a:ext cx="158889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Freezing</a:t>
            </a:r>
            <a:b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Point of Water</a:t>
            </a:r>
            <a:endParaRPr lang="ko-KR" altLang="en-US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05572" y="2466260"/>
            <a:ext cx="158889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Boiling</a:t>
            </a:r>
            <a:b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Point of Water</a:t>
            </a:r>
            <a:endParaRPr lang="ko-KR" altLang="en-US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05571" y="4648536"/>
            <a:ext cx="1588897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Freezing</a:t>
            </a:r>
            <a:b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altLang="ko-KR" sz="1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Point of Water</a:t>
            </a:r>
            <a:endParaRPr lang="ko-KR" altLang="en-US" sz="1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2" name="직선 연결선 11"/>
          <p:cNvCxnSpPr>
            <a:stCxn id="9" idx="3"/>
            <a:endCxn id="11" idx="1"/>
          </p:cNvCxnSpPr>
          <p:nvPr/>
        </p:nvCxnSpPr>
        <p:spPr>
          <a:xfrm>
            <a:off x="1877486" y="4508577"/>
            <a:ext cx="1828085" cy="43234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>
            <a:stCxn id="8" idx="3"/>
            <a:endCxn id="10" idx="1"/>
          </p:cNvCxnSpPr>
          <p:nvPr/>
        </p:nvCxnSpPr>
        <p:spPr>
          <a:xfrm>
            <a:off x="1877486" y="1887922"/>
            <a:ext cx="1828086" cy="870726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22"/>
              <p:cNvSpPr txBox="1"/>
              <p:nvPr/>
            </p:nvSpPr>
            <p:spPr>
              <a:xfrm>
                <a:off x="5934273" y="1054359"/>
                <a:ext cx="2509934" cy="4653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sz="2800" dirty="0" smtClean="0">
                    <a:solidFill>
                      <a:srgbClr val="00B0F0"/>
                    </a:solidFill>
                  </a:rPr>
                  <a:t>F</a:t>
                </a:r>
                <a14:m>
                  <m:oMath xmlns:m="http://schemas.openxmlformats.org/officeDocument/2006/math">
                    <m:r>
                      <a:rPr lang="en-US" altLang="ko-KR" sz="280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altLang="ko-K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ko-KR" sz="28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altLang="ko-K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endParaRPr lang="ko-KR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4273" y="1054359"/>
                <a:ext cx="2509934" cy="465384"/>
              </a:xfrm>
              <a:prstGeom prst="rect">
                <a:avLst/>
              </a:prstGeom>
              <a:blipFill rotWithShape="0">
                <a:blip r:embed="rId8"/>
                <a:stretch>
                  <a:fillRect l="-8495" t="-25000" b="-3684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/>
              <p:cNvSpPr txBox="1"/>
              <p:nvPr/>
            </p:nvSpPr>
            <p:spPr>
              <a:xfrm>
                <a:off x="9020767" y="1054359"/>
                <a:ext cx="2509934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sz="2800" dirty="0" smtClean="0">
                    <a:solidFill>
                      <a:srgbClr val="C00000"/>
                    </a:solidFill>
                  </a:rPr>
                  <a:t>C</a:t>
                </a:r>
                <a14:m>
                  <m:oMath xmlns:m="http://schemas.openxmlformats.org/officeDocument/2006/math">
                    <m:r>
                      <a:rPr lang="en-US" altLang="ko-KR" sz="280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ko-K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ko-KR" sz="28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</m:t>
                    </m:r>
                    <m:r>
                      <a:rPr lang="en-US" altLang="ko-KR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8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ko-K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endParaRPr lang="ko-KR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0767" y="1054359"/>
                <a:ext cx="2509934" cy="430887"/>
              </a:xfrm>
              <a:prstGeom prst="rect">
                <a:avLst/>
              </a:prstGeom>
              <a:blipFill rotWithShape="0">
                <a:blip r:embed="rId9"/>
                <a:stretch>
                  <a:fillRect l="-8738" t="-25352" b="-4788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5369116" y="387414"/>
            <a:ext cx="3241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Celsius to Fahrenheit</a:t>
            </a:r>
            <a:endParaRPr lang="ko-KR" altLang="en-US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8654938" y="387414"/>
            <a:ext cx="3241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Fahrenheit to Celsius</a:t>
            </a:r>
            <a:endParaRPr lang="ko-KR" alt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3127051" y="481781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C00000"/>
                </a:solidFill>
              </a:rPr>
              <a:t>0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72608" y="426235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32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889461" y="2598129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C00000"/>
                </a:solidFill>
              </a:rPr>
              <a:t>100</a:t>
            </a:r>
            <a:endParaRPr lang="ko-KR" altLang="en-US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97689" y="1700821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212</a:t>
            </a:r>
            <a:endParaRPr lang="ko-KR" altLang="en-US" dirty="0">
              <a:solidFill>
                <a:srgbClr val="00B0F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6169480" y="2967461"/>
                <a:ext cx="2509934" cy="3323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sz="2000" dirty="0" smtClean="0">
                    <a:solidFill>
                      <a:srgbClr val="00B0F0"/>
                    </a:solidFill>
                  </a:rPr>
                  <a:t>32</a:t>
                </a:r>
                <a14:m>
                  <m:oMath xmlns:m="http://schemas.openxmlformats.org/officeDocument/2006/math"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ko-KR" sz="20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endParaRPr lang="ko-KR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9480" y="2967461"/>
                <a:ext cx="2509934" cy="332399"/>
              </a:xfrm>
              <a:prstGeom prst="rect">
                <a:avLst/>
              </a:prstGeom>
              <a:blipFill rotWithShape="0">
                <a:blip r:embed="rId10"/>
                <a:stretch>
                  <a:fillRect l="-6068" t="-25926" b="-3703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6169480" y="3488500"/>
                <a:ext cx="2509934" cy="2992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212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100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</m:oMath>
                </a14:m>
                <a:endParaRPr lang="ko-KR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9480" y="3488500"/>
                <a:ext cx="2509934" cy="299249"/>
              </a:xfrm>
              <a:prstGeom prst="rect">
                <a:avLst/>
              </a:prstGeom>
              <a:blipFill rotWithShape="0">
                <a:blip r:embed="rId11"/>
                <a:stretch>
                  <a:fillRect l="-5583" t="-28571" b="-3877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양쪽 대괄호 49"/>
          <p:cNvSpPr/>
          <p:nvPr/>
        </p:nvSpPr>
        <p:spPr>
          <a:xfrm>
            <a:off x="5934273" y="2967461"/>
            <a:ext cx="2435289" cy="869135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6069376" y="4309862"/>
                <a:ext cx="723082" cy="5204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9376" y="4309862"/>
                <a:ext cx="723082" cy="520463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7527323" y="4448329"/>
                <a:ext cx="712567" cy="2992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sub>
                    </m:sSub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ko-KR" dirty="0" smtClean="0"/>
                  <a:t>32</a:t>
                </a:r>
                <a:endParaRPr lang="ko-KR" altLang="en-US" dirty="0"/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7323" y="4448329"/>
                <a:ext cx="712567" cy="299249"/>
              </a:xfrm>
              <a:prstGeom prst="rect">
                <a:avLst/>
              </a:prstGeom>
              <a:blipFill rotWithShape="0">
                <a:blip r:embed="rId13"/>
                <a:stretch>
                  <a:fillRect l="-11966" t="-28571" r="-18803" b="-3673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52"/>
              <p:cNvSpPr txBox="1"/>
              <p:nvPr/>
            </p:nvSpPr>
            <p:spPr>
              <a:xfrm>
                <a:off x="6063455" y="5196236"/>
                <a:ext cx="2380752" cy="524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sz="2800" dirty="0" smtClean="0">
                    <a:solidFill>
                      <a:srgbClr val="00B0F0"/>
                    </a:solidFill>
                  </a:rPr>
                  <a:t>F</a:t>
                </a:r>
                <a14:m>
                  <m:oMath xmlns:m="http://schemas.openxmlformats.org/officeDocument/2006/math">
                    <m:r>
                      <a:rPr lang="en-US" altLang="ko-KR" sz="24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ko-KR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altLang="ko-K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ko-KR" sz="24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altLang="ko-K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 </m:t>
                    </m:r>
                  </m:oMath>
                </a14:m>
                <a:r>
                  <a:rPr lang="en-US" altLang="ko-KR" sz="2400" dirty="0" smtClean="0">
                    <a:solidFill>
                      <a:srgbClr val="FF0000"/>
                    </a:solidFill>
                  </a:rPr>
                  <a:t>32</a:t>
                </a:r>
                <a:endParaRPr lang="ko-KR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3" name="TextBox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3455" y="5196236"/>
                <a:ext cx="2380752" cy="524631"/>
              </a:xfrm>
              <a:prstGeom prst="rect">
                <a:avLst/>
              </a:prstGeom>
              <a:blipFill rotWithShape="0">
                <a:blip r:embed="rId14"/>
                <a:stretch>
                  <a:fillRect l="-9231" t="-17442" b="-2674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TextBox 53"/>
              <p:cNvSpPr txBox="1"/>
              <p:nvPr/>
            </p:nvSpPr>
            <p:spPr>
              <a:xfrm>
                <a:off x="9229921" y="2848240"/>
                <a:ext cx="2509934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sz="2000" dirty="0" smtClean="0">
                    <a:solidFill>
                      <a:srgbClr val="C00000"/>
                    </a:solidFill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ko-KR" sz="200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ko-KR" sz="2000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32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ko-K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endParaRPr lang="ko-KR" altLang="en-US" sz="2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9921" y="2848240"/>
                <a:ext cx="2509934" cy="307777"/>
              </a:xfrm>
              <a:prstGeom prst="rect">
                <a:avLst/>
              </a:prstGeom>
              <a:blipFill rotWithShape="0">
                <a:blip r:embed="rId15"/>
                <a:stretch>
                  <a:fillRect l="-6068" t="-25490" b="-4902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TextBox 54"/>
              <p:cNvSpPr txBox="1"/>
              <p:nvPr/>
            </p:nvSpPr>
            <p:spPr>
              <a:xfrm>
                <a:off x="9020767" y="3394053"/>
                <a:ext cx="2509934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C00000"/>
                    </a:solidFill>
                  </a:rPr>
                  <a:t>100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ko-KR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212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endParaRPr lang="ko-KR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0767" y="3394053"/>
                <a:ext cx="2509934" cy="276999"/>
              </a:xfrm>
              <a:prstGeom prst="rect">
                <a:avLst/>
              </a:prstGeom>
              <a:blipFill rotWithShape="0">
                <a:blip r:embed="rId16"/>
                <a:stretch>
                  <a:fillRect l="-5825" t="-28889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양쪽 대괄호 55"/>
          <p:cNvSpPr/>
          <p:nvPr/>
        </p:nvSpPr>
        <p:spPr>
          <a:xfrm>
            <a:off x="8803759" y="2758648"/>
            <a:ext cx="2392326" cy="1029101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/>
              <p:cNvSpPr txBox="1"/>
              <p:nvPr/>
            </p:nvSpPr>
            <p:spPr>
              <a:xfrm>
                <a:off x="9020767" y="4304347"/>
                <a:ext cx="721801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0767" y="4304347"/>
                <a:ext cx="721801" cy="525978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60"/>
          <p:cNvSpPr txBox="1"/>
          <p:nvPr/>
        </p:nvSpPr>
        <p:spPr>
          <a:xfrm>
            <a:off x="5619307" y="2977116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3" name="TextBox 62"/>
              <p:cNvSpPr txBox="1"/>
              <p:nvPr/>
            </p:nvSpPr>
            <p:spPr>
              <a:xfrm>
                <a:off x="9020767" y="5150743"/>
                <a:ext cx="2509934" cy="52950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sz="2400" dirty="0" smtClean="0">
                    <a:solidFill>
                      <a:srgbClr val="C00000"/>
                    </a:solidFill>
                  </a:rPr>
                  <a:t>C</a:t>
                </a:r>
                <a14:m>
                  <m:oMath xmlns:m="http://schemas.openxmlformats.org/officeDocument/2006/math">
                    <m:r>
                      <a:rPr lang="en-US" altLang="ko-KR" sz="24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ko-KR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ko-KR" sz="24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altLang="ko-K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ko-KR" sz="2400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𝐹</m:t>
                    </m:r>
                    <m:r>
                      <a:rPr lang="en-US" altLang="ko-KR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−32·</m:t>
                    </m:r>
                    <m:f>
                      <m:fPr>
                        <m:ctrlPr>
                          <a:rPr lang="en-US" altLang="ko-KR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ko-KR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ko-KR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ko-KR" altLang="en-US" sz="2400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0767" y="5150743"/>
                <a:ext cx="2509934" cy="529504"/>
              </a:xfrm>
              <a:prstGeom prst="rect">
                <a:avLst/>
              </a:prstGeom>
              <a:blipFill rotWithShape="0">
                <a:blip r:embed="rId18"/>
                <a:stretch>
                  <a:fillRect l="-7524" t="-4598" b="-1724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10161904" y="4292414"/>
                <a:ext cx="1309205" cy="5259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−32</m:t>
                      </m:r>
                      <m:r>
                        <a:rPr lang="en-US" altLang="ko-KR" i="1">
                          <a:latin typeface="Cambria Math" panose="02040503050406030204" pitchFamily="18" charset="0"/>
                        </a:rPr>
                        <m:t>·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1904" y="4292414"/>
                <a:ext cx="1309205" cy="525978"/>
              </a:xfrm>
              <a:prstGeom prst="rect">
                <a:avLst/>
              </a:prstGeom>
              <a:blipFill rotWithShape="0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오디오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5316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82053"/>
    </mc:Choice>
    <mc:Fallback>
      <p:transition advTm="1820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32761 -0.47778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80" y="-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7037E-7 L 0.29662 -0.39676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1" y="-19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96296E-6 L 0.33515 -0.07871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58" y="-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48148E-6 L 0.29075 0.0460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31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48229 -0.48334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15" y="-2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7037E-7 L 0.66706 -0.40648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46" y="-20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96296E-6 L 0.49674 -0.08797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31" y="-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48148E-6 L 0.6582 0.03981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04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 animBg="1"/>
      <p:bldP spid="11" grpId="0" animBg="1"/>
      <p:bldP spid="23" grpId="0"/>
      <p:bldP spid="25" grpId="0"/>
      <p:bldP spid="26" grpId="0"/>
      <p:bldP spid="27" grpId="0"/>
      <p:bldP spid="27" grpId="1"/>
      <p:bldP spid="27" grpId="2"/>
      <p:bldP spid="28" grpId="0"/>
      <p:bldP spid="28" grpId="1"/>
      <p:bldP spid="28" grpId="2"/>
      <p:bldP spid="29" grpId="0"/>
      <p:bldP spid="29" grpId="1"/>
      <p:bldP spid="29" grpId="2"/>
      <p:bldP spid="30" grpId="0"/>
      <p:bldP spid="30" grpId="1"/>
      <p:bldP spid="30" grpId="2"/>
      <p:bldP spid="31" grpId="0"/>
      <p:bldP spid="32" grpId="0"/>
      <p:bldP spid="50" grpId="0" animBg="1"/>
      <p:bldP spid="51" grpId="0"/>
      <p:bldP spid="52" grpId="0"/>
      <p:bldP spid="53" grpId="0"/>
      <p:bldP spid="54" grpId="1"/>
      <p:bldP spid="55" grpId="0"/>
      <p:bldP spid="56" grpId="0" animBg="1"/>
      <p:bldP spid="57" grpId="0"/>
      <p:bldP spid="63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1795667" y="927649"/>
            <a:ext cx="4333461" cy="3246782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7421214" y="914399"/>
            <a:ext cx="2835965" cy="24781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7421213" y="913970"/>
            <a:ext cx="2835965" cy="0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7421213" y="927651"/>
            <a:ext cx="0" cy="2478157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716816" y="4916557"/>
            <a:ext cx="4544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Cartesian Coordinate System</a:t>
            </a:r>
            <a:endParaRPr lang="ko-KR" altLang="en-US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6803339" y="4916557"/>
            <a:ext cx="4227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Screen Coordinate System</a:t>
            </a:r>
            <a:endParaRPr lang="ko-KR" alt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6222990" y="3190389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00000"/>
                </a:solidFill>
              </a:rPr>
              <a:t>X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363199" y="558323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X’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098600" y="512628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C00000"/>
                </a:solidFill>
              </a:rPr>
              <a:t>Y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83808" y="3652054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Y’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76167" y="2811620"/>
            <a:ext cx="837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(0,0)</a:t>
            </a:r>
            <a:endParaRPr lang="ko-KR" altLang="en-US" sz="2400" dirty="0"/>
          </a:p>
        </p:txBody>
      </p:sp>
      <p:cxnSp>
        <p:nvCxnSpPr>
          <p:cNvPr id="85" name="직선 화살표 연결선 84"/>
          <p:cNvCxnSpPr/>
          <p:nvPr/>
        </p:nvCxnSpPr>
        <p:spPr>
          <a:xfrm>
            <a:off x="1795667" y="3399181"/>
            <a:ext cx="4333461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직선 화살표 연결선 86"/>
          <p:cNvCxnSpPr/>
          <p:nvPr/>
        </p:nvCxnSpPr>
        <p:spPr>
          <a:xfrm flipV="1">
            <a:off x="3282304" y="916126"/>
            <a:ext cx="0" cy="3258305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7002668" y="367730"/>
            <a:ext cx="837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(0,0)</a:t>
            </a:r>
            <a:endParaRPr lang="ko-KR" altLang="en-US" sz="2400" dirty="0"/>
          </a:p>
        </p:txBody>
      </p:sp>
      <p:sp>
        <p:nvSpPr>
          <p:cNvPr id="91" name="타원 90"/>
          <p:cNvSpPr/>
          <p:nvPr/>
        </p:nvSpPr>
        <p:spPr>
          <a:xfrm>
            <a:off x="3214217" y="3326291"/>
            <a:ext cx="138583" cy="1137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타원 91"/>
          <p:cNvSpPr/>
          <p:nvPr/>
        </p:nvSpPr>
        <p:spPr>
          <a:xfrm>
            <a:off x="7359169" y="861388"/>
            <a:ext cx="119270" cy="13252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오디오 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08792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683"/>
    </mc:Choice>
    <mc:Fallback>
      <p:transition spd="slow" advTm="506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1.85185E-6 L 0.46159 -0.3606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73" y="-180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.02431 L 0.33945 -0.1175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66" y="-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2" grpId="0"/>
      <p:bldP spid="89" grpId="0"/>
      <p:bldP spid="91" grpId="0" animBg="1"/>
      <p:bldP spid="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795667" y="927649"/>
            <a:ext cx="4333461" cy="3246782"/>
          </a:xfrm>
          <a:prstGeom prst="rect">
            <a:avLst/>
          </a:prstGeom>
          <a:noFill/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7421214" y="1073894"/>
            <a:ext cx="2835965" cy="247815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화살표 연결선 5"/>
          <p:cNvCxnSpPr/>
          <p:nvPr/>
        </p:nvCxnSpPr>
        <p:spPr>
          <a:xfrm>
            <a:off x="7421213" y="1073465"/>
            <a:ext cx="2835965" cy="0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화살표 연결선 6"/>
          <p:cNvCxnSpPr/>
          <p:nvPr/>
        </p:nvCxnSpPr>
        <p:spPr>
          <a:xfrm>
            <a:off x="7421213" y="1087146"/>
            <a:ext cx="0" cy="2478157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16816" y="4916557"/>
            <a:ext cx="4544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Cartesian Coordinate System</a:t>
            </a:r>
            <a:endParaRPr lang="ko-KR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803339" y="4916557"/>
            <a:ext cx="4227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Screen Coordinate System</a:t>
            </a:r>
            <a:endParaRPr lang="ko-KR" altLang="en-US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6222990" y="3190389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00000"/>
                </a:solidFill>
              </a:rPr>
              <a:t>X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63199" y="717818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X’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98600" y="512628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C00000"/>
                </a:solidFill>
              </a:rPr>
              <a:t>Y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83808" y="3811549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Y’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76167" y="2811620"/>
            <a:ext cx="837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(0,0)</a:t>
            </a:r>
            <a:endParaRPr lang="ko-KR" altLang="en-US" sz="2400" dirty="0"/>
          </a:p>
        </p:txBody>
      </p:sp>
      <p:cxnSp>
        <p:nvCxnSpPr>
          <p:cNvPr id="15" name="직선 화살표 연결선 14"/>
          <p:cNvCxnSpPr/>
          <p:nvPr/>
        </p:nvCxnSpPr>
        <p:spPr>
          <a:xfrm>
            <a:off x="1795667" y="3399181"/>
            <a:ext cx="4333461" cy="0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flipV="1">
            <a:off x="3282304" y="916126"/>
            <a:ext cx="0" cy="3258305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002668" y="548491"/>
            <a:ext cx="8370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(0,0)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214217" y="3326291"/>
            <a:ext cx="138583" cy="1137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7359169" y="1020883"/>
            <a:ext cx="119270" cy="13252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1392871" y="164804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0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360972" y="2360433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n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874714" y="2561160"/>
            <a:ext cx="261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C00000"/>
                </a:solidFill>
              </a:rPr>
              <a:t>r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669636" y="63907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0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184256" y="1038771"/>
            <a:ext cx="225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u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149148" y="3977462"/>
            <a:ext cx="261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d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497083" y="3201309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B0F0"/>
                </a:solidFill>
              </a:rPr>
              <a:t>h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346376" y="135815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w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486296" y="2120300"/>
            <a:ext cx="327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0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9143997" y="2961270"/>
            <a:ext cx="233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C00000"/>
                </a:solidFill>
              </a:rPr>
              <a:t>0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640572" y="2977116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2288386" y="3509807"/>
                <a:ext cx="18516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X’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8386" y="3509807"/>
                <a:ext cx="1851661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7566" t="-28889" r="-1974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7811359" y="4574496"/>
                <a:ext cx="205567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Y</a:t>
                </a:r>
                <a:r>
                  <a:rPr lang="en-US" altLang="ko-KR" dirty="0" smtClean="0"/>
                  <a:t>’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𝑌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1359" y="4574496"/>
                <a:ext cx="2055672" cy="276999"/>
              </a:xfrm>
              <a:prstGeom prst="rect">
                <a:avLst/>
              </a:prstGeom>
              <a:blipFill rotWithShape="0">
                <a:blip r:embed="rId7"/>
                <a:stretch>
                  <a:fillRect l="-6805" t="-28261" b="-5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2270500" y="4588309"/>
                <a:ext cx="173938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0500" y="4588309"/>
                <a:ext cx="1739387" cy="276999"/>
              </a:xfrm>
              <a:prstGeom prst="rect">
                <a:avLst/>
              </a:prstGeom>
              <a:blipFill rotWithShape="0">
                <a:blip r:embed="rId8"/>
                <a:stretch>
                  <a:fillRect l="-8042" t="-28889" r="-2098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2270500" y="4953206"/>
                <a:ext cx="17805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w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0500" y="4953206"/>
                <a:ext cx="1780552" cy="276999"/>
              </a:xfrm>
              <a:prstGeom prst="rect">
                <a:avLst/>
              </a:prstGeom>
              <a:blipFill rotWithShape="0">
                <a:blip r:embed="rId9"/>
                <a:stretch>
                  <a:fillRect l="-7850" t="-28889" r="-2730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양쪽 대괄호 2"/>
          <p:cNvSpPr/>
          <p:nvPr/>
        </p:nvSpPr>
        <p:spPr>
          <a:xfrm>
            <a:off x="2024743" y="4574496"/>
            <a:ext cx="2188513" cy="803726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795667" y="5672335"/>
                <a:ext cx="1286058" cy="472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667" y="5672335"/>
                <a:ext cx="1286058" cy="472437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3376167" y="5679248"/>
                <a:ext cx="1596719" cy="472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US" altLang="ko-K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ko-KR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6167" y="5679248"/>
                <a:ext cx="1596719" cy="472437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7879891" y="5425503"/>
                <a:ext cx="205567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9891" y="5425503"/>
                <a:ext cx="2055672" cy="276999"/>
              </a:xfrm>
              <a:prstGeom prst="rect">
                <a:avLst/>
              </a:prstGeom>
              <a:blipFill rotWithShape="0">
                <a:blip r:embed="rId12"/>
                <a:stretch>
                  <a:fillRect l="-7122" t="-28889" b="-533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7879891" y="5826462"/>
                <a:ext cx="205567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h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9891" y="5826462"/>
                <a:ext cx="2055672" cy="276999"/>
              </a:xfrm>
              <a:prstGeom prst="rect">
                <a:avLst/>
              </a:prstGeom>
              <a:blipFill rotWithShape="0">
                <a:blip r:embed="rId13"/>
                <a:stretch>
                  <a:fillRect l="-7122" t="-28889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양쪽 대괄호 20"/>
          <p:cNvSpPr/>
          <p:nvPr/>
        </p:nvSpPr>
        <p:spPr>
          <a:xfrm>
            <a:off x="7669636" y="5425503"/>
            <a:ext cx="2197395" cy="726182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5309151" y="4562901"/>
                <a:ext cx="1319528" cy="5259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9151" y="4562901"/>
                <a:ext cx="1319528" cy="525913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5309151" y="5162546"/>
                <a:ext cx="1626727" cy="5259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altLang="ko-K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ko-KR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9151" y="5162546"/>
                <a:ext cx="1626727" cy="525913"/>
              </a:xfrm>
              <a:prstGeom prst="rect">
                <a:avLst/>
              </a:prstGeom>
              <a:blipFill rotWithShape="0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오디오 2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7262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0399"/>
    </mc:Choice>
    <mc:Fallback>
      <p:transition spd="slow" advTm="240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48148E-6 L -0.46133 0.1097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73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44444E-6 L -0.46341 0.1275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77" y="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47643 0.0182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15" y="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0.01135 L 0.47669 0.00718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1.85185E-6 L 0.00117 -0.12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59259E-6 L 0.00104 -0.13148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81 L 0.03425 -0.0009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6" y="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6 0.0081 L 0.03802 -0.03704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-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0.06615 0.31204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1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L 0.15026 0.20579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13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77556E-17 L -0.17826 0.39815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19" y="1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-0.21602 0.2206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07" y="1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11111E-6 L 0.00508 0.61736 " pathEditMode="relative" rAng="0" ptsTypes="AA">
                                      <p:cBhvr>
                                        <p:cTn id="18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3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4444E-6 L -0.03633 0.5456 " pathEditMode="relative" rAng="0" ptsTypes="AA">
                                      <p:cBhvr>
                                        <p:cTn id="193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 0.01343 L 0.0207 0.27454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1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86 0.01504 L -0.03099 0.1537 " pathEditMode="relative" rAng="0" ptsTypes="AA">
                                      <p:cBhvr>
                                        <p:cTn id="20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" y="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/>
      <p:bldP spid="18" grpId="0" animBg="1"/>
      <p:bldP spid="19" grpId="0" animBg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80" grpId="0"/>
      <p:bldP spid="2" grpId="0"/>
      <p:bldP spid="32" grpId="0"/>
      <p:bldP spid="37" grpId="0"/>
      <p:bldP spid="38" grpId="0"/>
      <p:bldP spid="3" grpId="0" animBg="1"/>
      <p:bldP spid="20" grpId="0"/>
      <p:bldP spid="41" grpId="0"/>
      <p:bldP spid="42" grpId="0"/>
      <p:bldP spid="43" grpId="0"/>
      <p:bldP spid="21" grpId="0" animBg="1"/>
      <p:bldP spid="45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화살표 연결선 5"/>
          <p:cNvCxnSpPr/>
          <p:nvPr/>
        </p:nvCxnSpPr>
        <p:spPr>
          <a:xfrm flipV="1">
            <a:off x="7421213" y="770336"/>
            <a:ext cx="2068020" cy="32530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화살표 연결선 6"/>
          <p:cNvCxnSpPr/>
          <p:nvPr/>
        </p:nvCxnSpPr>
        <p:spPr>
          <a:xfrm flipH="1">
            <a:off x="7418804" y="816547"/>
            <a:ext cx="2409" cy="1433264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796499" y="1305174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00000"/>
                </a:solidFill>
              </a:rPr>
              <a:t>X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89233" y="550022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X’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98600" y="326004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C00000"/>
                </a:solidFill>
              </a:rPr>
              <a:t>Y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774333" y="2034189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Y’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4963" y="1566220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(0,0)</a:t>
            </a:r>
            <a:endParaRPr lang="ko-KR" altLang="en-US" dirty="0"/>
          </a:p>
        </p:txBody>
      </p:sp>
      <p:cxnSp>
        <p:nvCxnSpPr>
          <p:cNvPr id="15" name="직선 화살표 연결선 14"/>
          <p:cNvCxnSpPr/>
          <p:nvPr/>
        </p:nvCxnSpPr>
        <p:spPr>
          <a:xfrm>
            <a:off x="2288386" y="1535839"/>
            <a:ext cx="2536708" cy="2399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flipH="1" flipV="1">
            <a:off x="3282304" y="729504"/>
            <a:ext cx="24185" cy="187202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78976" y="372035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(0,0)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222599" y="1469643"/>
            <a:ext cx="138583" cy="1137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7359169" y="750284"/>
            <a:ext cx="119270" cy="13252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1894379" y="1335784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n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476899" y="1095662"/>
            <a:ext cx="261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C00000"/>
                </a:solidFill>
              </a:rPr>
              <a:t>r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344349" y="618234"/>
            <a:ext cx="287454" cy="398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u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318645" y="2249912"/>
            <a:ext cx="245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d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539708" y="1872076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B0F0"/>
                </a:solidFill>
              </a:rPr>
              <a:t>h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098041" y="411523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w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640572" y="2706517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31"/>
              <p:cNvSpPr txBox="1"/>
              <p:nvPr/>
            </p:nvSpPr>
            <p:spPr>
              <a:xfrm>
                <a:off x="7277672" y="2833834"/>
                <a:ext cx="205567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Y</a:t>
                </a:r>
                <a:r>
                  <a:rPr lang="en-US" altLang="ko-KR" dirty="0" smtClean="0"/>
                  <a:t>’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𝑌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7672" y="2833834"/>
                <a:ext cx="2055672" cy="276999"/>
              </a:xfrm>
              <a:prstGeom prst="rect">
                <a:avLst/>
              </a:prstGeom>
              <a:blipFill rotWithShape="0">
                <a:blip r:embed="rId6"/>
                <a:stretch>
                  <a:fillRect l="-7122" t="-28889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2534143" y="3403583"/>
                <a:ext cx="173938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143" y="3403583"/>
                <a:ext cx="1739387" cy="276999"/>
              </a:xfrm>
              <a:prstGeom prst="rect">
                <a:avLst/>
              </a:prstGeom>
              <a:blipFill rotWithShape="0">
                <a:blip r:embed="rId7"/>
                <a:stretch>
                  <a:fillRect l="-8421" t="-28261" r="-2105" b="-5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2534143" y="3768480"/>
                <a:ext cx="17805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w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4143" y="3768480"/>
                <a:ext cx="1780552" cy="276999"/>
              </a:xfrm>
              <a:prstGeom prst="rect">
                <a:avLst/>
              </a:prstGeom>
              <a:blipFill rotWithShape="0">
                <a:blip r:embed="rId8"/>
                <a:stretch>
                  <a:fillRect l="-8219" t="-28261" r="-2740" b="-5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양쪽 대괄호 2"/>
          <p:cNvSpPr/>
          <p:nvPr/>
        </p:nvSpPr>
        <p:spPr>
          <a:xfrm>
            <a:off x="2288386" y="3389770"/>
            <a:ext cx="2188513" cy="803726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1619280" y="4312676"/>
                <a:ext cx="1286058" cy="472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280" y="4312676"/>
                <a:ext cx="1286058" cy="472437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3199780" y="4319589"/>
                <a:ext cx="1596719" cy="472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US" altLang="ko-K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ko-KR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9780" y="4319589"/>
                <a:ext cx="1596719" cy="472437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7478439" y="3325517"/>
                <a:ext cx="205567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𝑢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8439" y="3325517"/>
                <a:ext cx="2055672" cy="276999"/>
              </a:xfrm>
              <a:prstGeom prst="rect">
                <a:avLst/>
              </a:prstGeom>
              <a:blipFill rotWithShape="0">
                <a:blip r:embed="rId11"/>
                <a:stretch>
                  <a:fillRect l="-7122" t="-28889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7478439" y="3726476"/>
                <a:ext cx="205567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h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8439" y="3726476"/>
                <a:ext cx="2055672" cy="276999"/>
              </a:xfrm>
              <a:prstGeom prst="rect">
                <a:avLst/>
              </a:prstGeom>
              <a:blipFill rotWithShape="0">
                <a:blip r:embed="rId12"/>
                <a:stretch>
                  <a:fillRect l="-7122" t="-28261" b="-5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양쪽 대괄호 20"/>
          <p:cNvSpPr/>
          <p:nvPr/>
        </p:nvSpPr>
        <p:spPr>
          <a:xfrm>
            <a:off x="7268184" y="3325517"/>
            <a:ext cx="2197395" cy="726182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7183590" y="4174834"/>
                <a:ext cx="1319528" cy="5259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3590" y="4174834"/>
                <a:ext cx="1319528" cy="525913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8699027" y="4174834"/>
                <a:ext cx="1626727" cy="5259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altLang="ko-K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ko-KR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9027" y="4174834"/>
                <a:ext cx="1626727" cy="525913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2450336" y="2839409"/>
                <a:ext cx="185166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X’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0336" y="2839409"/>
                <a:ext cx="1851661" cy="276999"/>
              </a:xfrm>
              <a:prstGeom prst="rect">
                <a:avLst/>
              </a:prstGeom>
              <a:blipFill rotWithShape="0">
                <a:blip r:embed="rId15"/>
                <a:stretch>
                  <a:fillRect l="-7895" t="-28889" r="-1645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/>
              <p:cNvSpPr txBox="1"/>
              <p:nvPr/>
            </p:nvSpPr>
            <p:spPr>
              <a:xfrm>
                <a:off x="5083895" y="4442410"/>
                <a:ext cx="88748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altLang="ko-KR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3895" y="4442410"/>
                <a:ext cx="887487" cy="276999"/>
              </a:xfrm>
              <a:prstGeom prst="rect">
                <a:avLst/>
              </a:prstGeom>
              <a:blipFill rotWithShape="0">
                <a:blip r:embed="rId16"/>
                <a:stretch>
                  <a:fillRect l="-2740" r="-4795" b="-2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/>
              <p:cNvSpPr txBox="1"/>
              <p:nvPr/>
            </p:nvSpPr>
            <p:spPr>
              <a:xfrm>
                <a:off x="10549446" y="4316132"/>
                <a:ext cx="89280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US" altLang="ko-KR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49446" y="4316132"/>
                <a:ext cx="892809" cy="276999"/>
              </a:xfrm>
              <a:prstGeom prst="rect">
                <a:avLst/>
              </a:prstGeom>
              <a:blipFill rotWithShape="0">
                <a:blip r:embed="rId17"/>
                <a:stretch>
                  <a:fillRect l="-2740" r="-5479" b="-22222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/>
              <p:cNvSpPr txBox="1"/>
              <p:nvPr/>
            </p:nvSpPr>
            <p:spPr>
              <a:xfrm>
                <a:off x="2296768" y="5025777"/>
                <a:ext cx="28345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X’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l-GR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l-GR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ko-K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  <m:r>
                          <a:rPr lang="en-US" altLang="ko-K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6768" y="5025777"/>
                <a:ext cx="2834559" cy="276999"/>
              </a:xfrm>
              <a:prstGeom prst="rect">
                <a:avLst/>
              </a:prstGeom>
              <a:blipFill rotWithShape="0">
                <a:blip r:embed="rId18"/>
                <a:stretch>
                  <a:fillRect l="-5161" t="-28261" r="-860" b="-5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7280108" y="4988229"/>
                <a:ext cx="300832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Y</a:t>
                </a:r>
                <a:r>
                  <a:rPr lang="en-US" altLang="ko-KR" dirty="0" smtClean="0"/>
                  <a:t>’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l-GR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𝑌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0108" y="4988229"/>
                <a:ext cx="3008322" cy="276999"/>
              </a:xfrm>
              <a:prstGeom prst="rect">
                <a:avLst/>
              </a:prstGeom>
              <a:blipFill rotWithShape="0">
                <a:blip r:embed="rId19"/>
                <a:stretch>
                  <a:fillRect l="-4656" t="-28261" b="-5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3291890" y="5678389"/>
                <a:ext cx="4497706" cy="7332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𝑇𝑟𝑎𝑛𝑠𝑓𝑜𝑟𝑚𝑎𝑡𝑖𝑜𝑛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𝑀𝑎𝑡𝑟𝑖𝑥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1890" y="5678389"/>
                <a:ext cx="4497706" cy="733278"/>
              </a:xfrm>
              <a:prstGeom prst="rect">
                <a:avLst/>
              </a:prstGeom>
              <a:blipFill rotWithShape="0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오디오 2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75126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48"/>
    </mc:Choice>
    <mc:Fallback>
      <p:transition spd="slow" advTm="151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2"/>
                                    </p:cond>
                                  </p:end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-0.00664 -0.33982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-16991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6 L -0.00468 -0.33426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-1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48148E-6 L -0.00104 -0.33819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1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88" grpId="0"/>
      <p:bldP spid="32" grpId="0"/>
      <p:bldP spid="32" grpId="1"/>
      <p:bldP spid="37" grpId="0"/>
      <p:bldP spid="37" grpId="1"/>
      <p:bldP spid="38" grpId="0"/>
      <p:bldP spid="38" grpId="1"/>
      <p:bldP spid="3" grpId="0" animBg="1"/>
      <p:bldP spid="3" grpId="1" animBg="1"/>
      <p:bldP spid="20" grpId="0"/>
      <p:bldP spid="41" grpId="0"/>
      <p:bldP spid="42" grpId="0"/>
      <p:bldP spid="42" grpId="1"/>
      <p:bldP spid="43" grpId="0"/>
      <p:bldP spid="43" grpId="1"/>
      <p:bldP spid="21" grpId="0" animBg="1"/>
      <p:bldP spid="21" grpId="1" animBg="1"/>
      <p:bldP spid="45" grpId="0"/>
      <p:bldP spid="46" grpId="0"/>
      <p:bldP spid="44" grpId="0"/>
      <p:bldP spid="44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29" grpId="0"/>
      <p:bldP spid="2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화살표 연결선 5"/>
          <p:cNvCxnSpPr/>
          <p:nvPr/>
        </p:nvCxnSpPr>
        <p:spPr>
          <a:xfrm flipV="1">
            <a:off x="7740193" y="1557157"/>
            <a:ext cx="2068020" cy="32530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화살표 연결선 6"/>
          <p:cNvCxnSpPr/>
          <p:nvPr/>
        </p:nvCxnSpPr>
        <p:spPr>
          <a:xfrm flipH="1">
            <a:off x="7737784" y="1603368"/>
            <a:ext cx="2409" cy="1433264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828398" y="202819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00000"/>
                </a:solidFill>
              </a:rPr>
              <a:t>X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08213" y="1336843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X’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0499" y="1049027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C00000"/>
                </a:solidFill>
              </a:rPr>
              <a:t>Y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93313" y="2821010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Y’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6862" y="2289243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(0,0)</a:t>
            </a:r>
            <a:endParaRPr lang="ko-KR" altLang="en-US" dirty="0"/>
          </a:p>
        </p:txBody>
      </p:sp>
      <p:cxnSp>
        <p:nvCxnSpPr>
          <p:cNvPr id="15" name="직선 화살표 연결선 14"/>
          <p:cNvCxnSpPr/>
          <p:nvPr/>
        </p:nvCxnSpPr>
        <p:spPr>
          <a:xfrm>
            <a:off x="2320285" y="2258862"/>
            <a:ext cx="2536708" cy="2399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flipH="1" flipV="1">
            <a:off x="3314203" y="1452527"/>
            <a:ext cx="24185" cy="187202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97956" y="1158856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(0,0)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254498" y="2192666"/>
            <a:ext cx="138583" cy="1137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7678149" y="1537105"/>
            <a:ext cx="119270" cy="13252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1926278" y="2058807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n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508798" y="1818685"/>
            <a:ext cx="261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C00000"/>
                </a:solidFill>
              </a:rPr>
              <a:t>r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376248" y="1341257"/>
            <a:ext cx="287454" cy="398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u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350544" y="2972935"/>
            <a:ext cx="245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d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858688" y="2658897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B0F0"/>
                </a:solidFill>
              </a:rPr>
              <a:t>h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417021" y="119834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w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640572" y="3068032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7004968" y="3746195"/>
                <a:ext cx="1286058" cy="472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4968" y="3746195"/>
                <a:ext cx="1286058" cy="47243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6982998" y="5353327"/>
                <a:ext cx="1596719" cy="4724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US" altLang="ko-K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ko-KR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2998" y="5353327"/>
                <a:ext cx="1596719" cy="47243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8804670" y="4459899"/>
                <a:ext cx="1319528" cy="5259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4670" y="4459899"/>
                <a:ext cx="1319528" cy="52591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8827177" y="5353327"/>
                <a:ext cx="1626727" cy="5259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den>
                      </m:f>
                      <m:r>
                        <a:rPr lang="en-US" altLang="ko-K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en-US" altLang="ko-KR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7177" y="5353327"/>
                <a:ext cx="1626727" cy="525913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/>
              <p:cNvSpPr txBox="1"/>
              <p:nvPr/>
            </p:nvSpPr>
            <p:spPr>
              <a:xfrm>
                <a:off x="8827177" y="3843913"/>
                <a:ext cx="88748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altLang="ko-KR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7177" y="3843913"/>
                <a:ext cx="887487" cy="276999"/>
              </a:xfrm>
              <a:prstGeom prst="rect">
                <a:avLst/>
              </a:prstGeom>
              <a:blipFill rotWithShape="0">
                <a:blip r:embed="rId10"/>
                <a:stretch>
                  <a:fillRect l="-2740" r="-5479" b="-2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/>
              <p:cNvSpPr txBox="1"/>
              <p:nvPr/>
            </p:nvSpPr>
            <p:spPr>
              <a:xfrm>
                <a:off x="7004968" y="4647448"/>
                <a:ext cx="89280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US" altLang="ko-KR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4968" y="4647448"/>
                <a:ext cx="892809" cy="276999"/>
              </a:xfrm>
              <a:prstGeom prst="rect">
                <a:avLst/>
              </a:prstGeom>
              <a:blipFill rotWithShape="0">
                <a:blip r:embed="rId11"/>
                <a:stretch>
                  <a:fillRect l="-2721" r="-5442" b="-1956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/>
              <p:cNvSpPr txBox="1"/>
              <p:nvPr/>
            </p:nvSpPr>
            <p:spPr>
              <a:xfrm>
                <a:off x="1848973" y="3820251"/>
                <a:ext cx="28345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X’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l-GR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l-GR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ko-K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  <m:r>
                          <a:rPr lang="en-US" altLang="ko-KR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8973" y="3820251"/>
                <a:ext cx="2834559" cy="276999"/>
              </a:xfrm>
              <a:prstGeom prst="rect">
                <a:avLst/>
              </a:prstGeom>
              <a:blipFill rotWithShape="0">
                <a:blip r:embed="rId12"/>
                <a:stretch>
                  <a:fillRect l="-4946" t="-28889" r="-1075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1848973" y="4227578"/>
                <a:ext cx="300832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00B0F0"/>
                    </a:solidFill>
                  </a:rPr>
                  <a:t>Y</a:t>
                </a:r>
                <a:r>
                  <a:rPr lang="en-US" altLang="ko-KR" dirty="0" smtClean="0"/>
                  <a:t>’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l-GR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𝑌</m:t>
                    </m:r>
                    <m:r>
                      <a:rPr lang="en-US" altLang="ko-KR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8973" y="4227578"/>
                <a:ext cx="3008322" cy="276999"/>
              </a:xfrm>
              <a:prstGeom prst="rect">
                <a:avLst/>
              </a:prstGeom>
              <a:blipFill rotWithShape="0">
                <a:blip r:embed="rId13"/>
                <a:stretch>
                  <a:fillRect l="-4656" t="-28889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1413351" y="5183213"/>
                <a:ext cx="3652347" cy="7332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𝑇𝑟𝑎𝑛𝑠𝑓𝑜𝑟𝑚𝑎𝑡𝑖𝑜𝑛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351" y="5183213"/>
                <a:ext cx="3652347" cy="733278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오른쪽 화살표 8"/>
          <p:cNvSpPr/>
          <p:nvPr/>
        </p:nvSpPr>
        <p:spPr>
          <a:xfrm>
            <a:off x="5749484" y="525395"/>
            <a:ext cx="721290" cy="2770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485347" y="466045"/>
            <a:ext cx="38154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Cartesian Coordinate System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919443" y="402335"/>
            <a:ext cx="3482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00B0F0"/>
                </a:solidFill>
              </a:rPr>
              <a:t>Screen Coordinate System</a:t>
            </a:r>
            <a:endParaRPr lang="ko-KR" altLang="en-US" sz="2000" dirty="0">
              <a:solidFill>
                <a:srgbClr val="00B0F0"/>
              </a:solidFill>
            </a:endParaRPr>
          </a:p>
        </p:txBody>
      </p:sp>
      <p:sp>
        <p:nvSpPr>
          <p:cNvPr id="48" name="오른쪽 화살표 47"/>
          <p:cNvSpPr/>
          <p:nvPr/>
        </p:nvSpPr>
        <p:spPr>
          <a:xfrm>
            <a:off x="5959404" y="1933643"/>
            <a:ext cx="797442" cy="5892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4" name="오디오 2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0111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583"/>
    </mc:Choice>
    <mc:Fallback>
      <p:transition spd="slow" advTm="195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250" autoRev="1" fill="remov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6" dur="250" autoRev="1" fill="remove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250" autoRev="1" fill="remove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1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5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6" dur="25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7" dur="25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250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1" dur="250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2" dur="250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50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0" grpId="0"/>
      <p:bldP spid="20" grpId="1"/>
      <p:bldP spid="41" grpId="0"/>
      <p:bldP spid="41" grpId="1"/>
      <p:bldP spid="45" grpId="0"/>
      <p:bldP spid="45" grpId="1"/>
      <p:bldP spid="46" grpId="0"/>
      <p:bldP spid="46" grpId="1"/>
      <p:bldP spid="49" grpId="0"/>
      <p:bldP spid="49" grpId="1"/>
      <p:bldP spid="50" grpId="0"/>
      <p:bldP spid="50" grpId="1"/>
      <p:bldP spid="51" grpId="0"/>
      <p:bldP spid="52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화살표 연결선 5"/>
          <p:cNvCxnSpPr/>
          <p:nvPr/>
        </p:nvCxnSpPr>
        <p:spPr>
          <a:xfrm flipV="1">
            <a:off x="7740193" y="1557157"/>
            <a:ext cx="2068020" cy="32530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화살표 연결선 6"/>
          <p:cNvCxnSpPr/>
          <p:nvPr/>
        </p:nvCxnSpPr>
        <p:spPr>
          <a:xfrm flipH="1">
            <a:off x="7737784" y="1603368"/>
            <a:ext cx="2409" cy="1433264"/>
          </a:xfrm>
          <a:prstGeom prst="straightConnector1">
            <a:avLst/>
          </a:prstGeom>
          <a:ln w="3492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828398" y="2028197"/>
            <a:ext cx="3722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C00000"/>
                </a:solidFill>
              </a:rPr>
              <a:t>X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08213" y="1336843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X’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0499" y="1049027"/>
            <a:ext cx="3674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solidFill>
                  <a:srgbClr val="C00000"/>
                </a:solidFill>
              </a:rPr>
              <a:t>Y</a:t>
            </a:r>
            <a:endParaRPr lang="ko-KR" altLang="en-US" sz="24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93313" y="2821010"/>
            <a:ext cx="474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>
                <a:solidFill>
                  <a:srgbClr val="00B0F0"/>
                </a:solidFill>
              </a:rPr>
              <a:t>Y’</a:t>
            </a:r>
            <a:endParaRPr lang="ko-KR" altLang="en-US" sz="2400" dirty="0">
              <a:solidFill>
                <a:srgbClr val="00B0F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6862" y="2289243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(0,0)</a:t>
            </a:r>
            <a:endParaRPr lang="ko-KR" altLang="en-US" dirty="0"/>
          </a:p>
        </p:txBody>
      </p:sp>
      <p:cxnSp>
        <p:nvCxnSpPr>
          <p:cNvPr id="15" name="직선 화살표 연결선 14"/>
          <p:cNvCxnSpPr/>
          <p:nvPr/>
        </p:nvCxnSpPr>
        <p:spPr>
          <a:xfrm>
            <a:off x="2320285" y="2258862"/>
            <a:ext cx="2536708" cy="2399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flipH="1" flipV="1">
            <a:off x="3314203" y="1452527"/>
            <a:ext cx="24185" cy="187202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97956" y="1158856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(0,0)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18" name="타원 17"/>
          <p:cNvSpPr/>
          <p:nvPr/>
        </p:nvSpPr>
        <p:spPr>
          <a:xfrm>
            <a:off x="3254498" y="2192666"/>
            <a:ext cx="138583" cy="1137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7678149" y="1537105"/>
            <a:ext cx="119270" cy="13252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1926278" y="2058807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n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508798" y="1818685"/>
            <a:ext cx="2616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C00000"/>
                </a:solidFill>
              </a:rPr>
              <a:t>r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376248" y="1341257"/>
            <a:ext cx="287454" cy="398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u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350544" y="2972935"/>
            <a:ext cx="245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d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858688" y="2658897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00B0F0"/>
                </a:solidFill>
              </a:rPr>
              <a:t>h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417021" y="1198344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rgbClr val="00B0F0"/>
                </a:solidFill>
              </a:rPr>
              <a:t>w</a:t>
            </a:r>
            <a:endParaRPr lang="ko-KR" altLang="en-US" dirty="0">
              <a:solidFill>
                <a:srgbClr val="00B0F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640572" y="3068032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ko-KR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7004968" y="3746195"/>
                <a:ext cx="1286057" cy="4744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𝑤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4968" y="3746195"/>
                <a:ext cx="1286057" cy="47442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40"/>
              <p:cNvSpPr txBox="1"/>
              <p:nvPr/>
            </p:nvSpPr>
            <p:spPr>
              <a:xfrm>
                <a:off x="6982998" y="5353327"/>
                <a:ext cx="90159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2998" y="5353327"/>
                <a:ext cx="901592" cy="276999"/>
              </a:xfrm>
              <a:prstGeom prst="rect">
                <a:avLst/>
              </a:prstGeom>
              <a:blipFill rotWithShape="0">
                <a:blip r:embed="rId7"/>
                <a:stretch>
                  <a:fillRect l="-2721" r="-3401" b="-1956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8804670" y="4459899"/>
                <a:ext cx="1319527" cy="5259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ko-K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ko-KR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en-US" altLang="ko-KR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den>
                      </m:f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4670" y="4459899"/>
                <a:ext cx="1319527" cy="52591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8827177" y="5353327"/>
                <a:ext cx="90345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r>
                        <a:rPr lang="en-US" altLang="ko-KR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𝑢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7177" y="5353327"/>
                <a:ext cx="903452" cy="276999"/>
              </a:xfrm>
              <a:prstGeom prst="rect">
                <a:avLst/>
              </a:prstGeom>
              <a:blipFill rotWithShape="0">
                <a:blip r:embed="rId9"/>
                <a:stretch>
                  <a:fillRect l="-2703" r="-2703" b="-1956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/>
              <p:cNvSpPr txBox="1"/>
              <p:nvPr/>
            </p:nvSpPr>
            <p:spPr>
              <a:xfrm>
                <a:off x="8827177" y="3843913"/>
                <a:ext cx="88748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US" altLang="ko-KR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7177" y="3843913"/>
                <a:ext cx="887487" cy="276999"/>
              </a:xfrm>
              <a:prstGeom prst="rect">
                <a:avLst/>
              </a:prstGeom>
              <a:blipFill rotWithShape="0">
                <a:blip r:embed="rId10"/>
                <a:stretch>
                  <a:fillRect l="-2740" r="-5479" b="-200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/>
              <p:cNvSpPr txBox="1"/>
              <p:nvPr/>
            </p:nvSpPr>
            <p:spPr>
              <a:xfrm>
                <a:off x="7004968" y="4647448"/>
                <a:ext cx="89280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ko-KR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en-US" altLang="ko-KR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r>
                        <a:rPr lang="en-US" altLang="ko-KR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4968" y="4647448"/>
                <a:ext cx="892809" cy="276999"/>
              </a:xfrm>
              <a:prstGeom prst="rect">
                <a:avLst/>
              </a:prstGeom>
              <a:blipFill rotWithShape="0">
                <a:blip r:embed="rId11"/>
                <a:stretch>
                  <a:fillRect l="-2721" r="-5442" b="-1956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/>
              <p:cNvSpPr txBox="1"/>
              <p:nvPr/>
            </p:nvSpPr>
            <p:spPr>
              <a:xfrm>
                <a:off x="1848973" y="3820251"/>
                <a:ext cx="283455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C00000"/>
                    </a:solidFill>
                  </a:rPr>
                  <a:t>X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11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ko-KR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l-GR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ko-KR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l-GR" altLang="ko-K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altLang="ko-KR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𝑌</m:t>
                        </m:r>
                        <m:r>
                          <a:rPr lang="en-US" altLang="ko-KR" b="0" i="1" smtClean="0"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′+</m:t>
                        </m:r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31</m:t>
                        </m:r>
                      </m:sub>
                    </m:sSub>
                  </m:oMath>
                </a14:m>
                <a:endParaRPr lang="ko-KR" altLang="en-US" dirty="0"/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8973" y="3820251"/>
                <a:ext cx="2834559" cy="276999"/>
              </a:xfrm>
              <a:prstGeom prst="rect">
                <a:avLst/>
              </a:prstGeom>
              <a:blipFill rotWithShape="0">
                <a:blip r:embed="rId12"/>
                <a:stretch>
                  <a:fillRect l="-4946" t="-28889" r="-1935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51"/>
              <p:cNvSpPr txBox="1"/>
              <p:nvPr/>
            </p:nvSpPr>
            <p:spPr>
              <a:xfrm>
                <a:off x="1848973" y="4227578"/>
                <a:ext cx="300832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dirty="0" smtClean="0">
                    <a:solidFill>
                      <a:srgbClr val="C00000"/>
                    </a:solidFill>
                  </a:rPr>
                  <a:t>Y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l-GR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ko-KR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l-GR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𝑋</m:t>
                    </m:r>
                    <m:r>
                      <a:rPr lang="en-US" altLang="ko-KR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′+</m:t>
                    </m:r>
                    <m:sSub>
                      <m:sSubPr>
                        <m:ctrlPr>
                          <a:rPr lang="el-GR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22</m:t>
                        </m:r>
                      </m:sub>
                    </m:sSub>
                    <m:r>
                      <a:rPr lang="el-GR" altLang="ko-KR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ko-KR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𝑌</m:t>
                    </m:r>
                    <m:r>
                      <a:rPr lang="en-US" altLang="ko-KR" b="0" i="1" smtClean="0">
                        <a:solidFill>
                          <a:srgbClr val="00B0F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′+</m:t>
                    </m:r>
                    <m:sSub>
                      <m:sSubPr>
                        <m:ctrlPr>
                          <a:rPr lang="en-US" altLang="ko-KR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en-US" altLang="ko-KR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32</m:t>
                        </m:r>
                      </m:sub>
                    </m:sSub>
                  </m:oMath>
                </a14:m>
                <a:endParaRPr lang="ko-KR" altLang="en-US" dirty="0">
                  <a:solidFill>
                    <a:srgbClr val="C00000"/>
                  </a:solidFill>
                </a:endParaRPr>
              </a:p>
            </p:txBody>
          </p:sp>
        </mc:Choice>
        <mc:Fallback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8973" y="4227578"/>
                <a:ext cx="3008322" cy="276999"/>
              </a:xfrm>
              <a:prstGeom prst="rect">
                <a:avLst/>
              </a:prstGeom>
              <a:blipFill rotWithShape="0">
                <a:blip r:embed="rId13"/>
                <a:stretch>
                  <a:fillRect l="-4656" t="-28889" b="-5111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8"/>
              <p:cNvSpPr txBox="1"/>
              <p:nvPr/>
            </p:nvSpPr>
            <p:spPr>
              <a:xfrm>
                <a:off x="1413351" y="5183213"/>
                <a:ext cx="3652347" cy="73327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𝑇𝑟𝑎𝑛𝑠𝑓𝑜𝑟𝑚𝑎𝑡𝑖𝑜𝑛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en-US" altLang="ko-K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ko-K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ko-KR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21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22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31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e>
                                  <m:sub>
                                    <m:r>
                                      <a:rPr lang="en-US" altLang="ko-KR" b="0" i="1" smtClean="0">
                                        <a:latin typeface="Cambria Math" panose="02040503050406030204" pitchFamily="18" charset="0"/>
                                      </a:rPr>
                                      <m:t>32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ko-KR" altLang="en-US" dirty="0"/>
              </a:p>
            </p:txBody>
          </p:sp>
        </mc:Choice>
        <mc:Fallback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3351" y="5183213"/>
                <a:ext cx="3652347" cy="733278"/>
              </a:xfrm>
              <a:prstGeom prst="rect">
                <a:avLst/>
              </a:prstGeom>
              <a:blipFill rotWithShape="0"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/>
          <p:cNvSpPr txBox="1"/>
          <p:nvPr/>
        </p:nvSpPr>
        <p:spPr>
          <a:xfrm>
            <a:off x="1485347" y="466045"/>
            <a:ext cx="38154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C00000"/>
                </a:solidFill>
              </a:rPr>
              <a:t>Cartesian Coordinate System</a:t>
            </a:r>
            <a:endParaRPr lang="ko-KR" altLang="en-US" sz="2000" dirty="0">
              <a:solidFill>
                <a:srgbClr val="C0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919443" y="402335"/>
            <a:ext cx="3482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rgbClr val="00B0F0"/>
                </a:solidFill>
              </a:rPr>
              <a:t>Screen Coordinate System</a:t>
            </a:r>
            <a:endParaRPr lang="ko-KR" altLang="en-US" sz="2000" dirty="0">
              <a:solidFill>
                <a:srgbClr val="00B0F0"/>
              </a:solidFill>
            </a:endParaRPr>
          </a:p>
        </p:txBody>
      </p:sp>
      <p:sp>
        <p:nvSpPr>
          <p:cNvPr id="2" name="오른쪽 화살표 1"/>
          <p:cNvSpPr/>
          <p:nvPr/>
        </p:nvSpPr>
        <p:spPr>
          <a:xfrm flipH="1">
            <a:off x="5784112" y="537658"/>
            <a:ext cx="893135" cy="2568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오른쪽 화살표 34"/>
          <p:cNvSpPr/>
          <p:nvPr/>
        </p:nvSpPr>
        <p:spPr>
          <a:xfrm flipH="1">
            <a:off x="5770733" y="1999815"/>
            <a:ext cx="906514" cy="4933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오디오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5886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375"/>
    </mc:Choice>
    <mc:Fallback>
      <p:transition spd="slow" advTm="583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/>
      <p:bldP spid="41" grpId="0"/>
      <p:bldP spid="45" grpId="0"/>
      <p:bldP spid="46" grpId="0"/>
      <p:bldP spid="49" grpId="0"/>
      <p:bldP spid="50" grpId="0"/>
      <p:bldP spid="51" grpId="0"/>
      <p:bldP spid="52" grpId="0"/>
      <p:bldP spid="2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4.3|1.8|1.9|2|2.5|8.5|9.8|0.9|9.1|3.3|0.6|6.7|3.6|8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6|3.2|12.9|2.6|9.8|7.8|4.4|4.9|5.3|8.4|5.4|9.6|4.9|4.3|3.2|10|7.5|9.9|13.6|4.7|5.9|3.9|3.3|2.2|4.5|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3.4|0.7|5.7|0.7|8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0.8|0.9|0.6|0.5|0.5|0.5|0.5|0.4|2.1|1.9|1.7|1.7|1.5|1.6|1.6|2.1|13.7|11.7|5.3|10.5|6.2|3.3|6.5|3|10.7|17.3|12.4|9.3|5.9|3.6|2.6|4.8|2.6|2.1|22.8|5.5|3.3|3.2|3|3.5|3.2|2.5|2|4.5|5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0.3|0.5|0.5|0.5|0.9|0.9|0.8|0.9|0.7|0.6|0.5|0.5|0.5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0.6|0.5|14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1|11.8|2.7"/>
</p:tagLst>
</file>

<file path=ppt/theme/theme1.xml><?xml version="1.0" encoding="utf-8"?>
<a:theme xmlns:a="http://schemas.openxmlformats.org/drawingml/2006/main" name="줄기">
  <a:themeElements>
    <a:clrScheme name="줄기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줄기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줄기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524</TotalTime>
  <Words>241</Words>
  <Application>Microsoft Office PowerPoint</Application>
  <PresentationFormat>와이드스크린</PresentationFormat>
  <Paragraphs>154</Paragraphs>
  <Slides>9</Slides>
  <Notes>9</Notes>
  <HiddenSlides>0</HiddenSlides>
  <MMClips>9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HY중고딕</vt:lpstr>
      <vt:lpstr>맑은 고딕</vt:lpstr>
      <vt:lpstr>Arial</vt:lpstr>
      <vt:lpstr>Cambria Math</vt:lpstr>
      <vt:lpstr>Century Gothic</vt:lpstr>
      <vt:lpstr>Times New Roman</vt:lpstr>
      <vt:lpstr>Wingdings 3</vt:lpstr>
      <vt:lpstr>줄기</vt:lpstr>
      <vt:lpstr>PowerPoint 프레젠테이션</vt:lpstr>
      <vt:lpstr>Fahrenheit to Celsius Celsius to Fahrenheit Conversion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Fahrenheit to Celsius Celsius to Fahrenheit Conversion</dc:title>
  <dc:creator>Thomas Kim</dc:creator>
  <cp:lastModifiedBy>Thomas Kim</cp:lastModifiedBy>
  <cp:revision>138</cp:revision>
  <dcterms:created xsi:type="dcterms:W3CDTF">2015-06-28T04:10:40Z</dcterms:created>
  <dcterms:modified xsi:type="dcterms:W3CDTF">2015-06-28T12:56:35Z</dcterms:modified>
</cp:coreProperties>
</file>