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720F6B1-E10F-46AC-99CA-E70C58029EB7}">
          <p14:sldIdLst>
            <p14:sldId id="268"/>
            <p14:sldId id="256"/>
            <p14:sldId id="257"/>
          </p14:sldIdLst>
        </p14:section>
        <p14:section name="Untitled Section" id="{7FC5B478-5240-4FAD-9E65-3EDD20EC760B}">
          <p14:sldIdLst>
            <p14:sldId id="258"/>
            <p14:sldId id="259"/>
            <p14:sldId id="260"/>
            <p14:sldId id="261"/>
            <p14:sldId id="262"/>
            <p14:sldId id="263"/>
            <p14:sldId id="264"/>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2/18/2017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E6vuitIWpfM" TargetMode="External"/><Relationship Id="rId2" Type="http://schemas.openxmlformats.org/officeDocument/2006/relationships/hyperlink" Target="https://youtu.be/8hTqKad7aH8"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translatosfrom.asia/" TargetMode="External"/><Relationship Id="rId2" Type="http://schemas.openxmlformats.org/officeDocument/2006/relationships/hyperlink" Target="http://www.talkplayfun.com/" TargetMode="External"/><Relationship Id="rId1" Type="http://schemas.openxmlformats.org/officeDocument/2006/relationships/slideLayout" Target="../slideLayouts/slideLayout2.xml"/><Relationship Id="rId4" Type="http://schemas.openxmlformats.org/officeDocument/2006/relationships/hyperlink" Target="https://youtu.be/E6vuitIWpf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Use Bison and Flex included in Cygwin on Windows </a:t>
            </a:r>
            <a:endParaRPr lang="en-US" dirty="0"/>
          </a:p>
        </p:txBody>
      </p:sp>
      <p:sp>
        <p:nvSpPr>
          <p:cNvPr id="3" name="Content Placeholder 2"/>
          <p:cNvSpPr>
            <a:spLocks noGrp="1"/>
          </p:cNvSpPr>
          <p:nvPr>
            <p:ph idx="1"/>
          </p:nvPr>
        </p:nvSpPr>
        <p:spPr/>
        <p:txBody>
          <a:bodyPr/>
          <a:lstStyle/>
          <a:p>
            <a:pPr marL="0" indent="0">
              <a:buNone/>
            </a:pPr>
            <a:r>
              <a:rPr lang="en-US" dirty="0" smtClean="0"/>
              <a:t>This presentation explains how to use bison and flex included in Cygwin on Windows platform, i.e., how to use them to generate syntax parser and lexical analyzer respectively. If you have not installed them yet, please watch the videos linked below:</a:t>
            </a:r>
          </a:p>
          <a:p>
            <a:pPr marL="0" indent="0">
              <a:buNone/>
            </a:pPr>
            <a:endParaRPr lang="en-US" dirty="0"/>
          </a:p>
          <a:p>
            <a:r>
              <a:rPr lang="en-US" dirty="0" smtClean="0"/>
              <a:t>How to Install Bison and Flex included in Cygwin on Windows platform</a:t>
            </a:r>
          </a:p>
          <a:p>
            <a:pPr marL="0" indent="0">
              <a:buNone/>
            </a:pPr>
            <a:r>
              <a:rPr lang="en-US" dirty="0"/>
              <a:t>	</a:t>
            </a:r>
            <a:r>
              <a:rPr lang="en-US" dirty="0">
                <a:hlinkClick r:id="rId2"/>
              </a:rPr>
              <a:t>https://</a:t>
            </a:r>
            <a:r>
              <a:rPr lang="en-US" dirty="0" err="1" smtClean="0">
                <a:hlinkClick r:id="rId2"/>
              </a:rPr>
              <a:t>youtu.be</a:t>
            </a:r>
            <a:r>
              <a:rPr lang="en-US" dirty="0" smtClean="0">
                <a:hlinkClick r:id="rId2"/>
              </a:rPr>
              <a:t>/</a:t>
            </a:r>
            <a:r>
              <a:rPr lang="en-US" dirty="0" err="1" smtClean="0">
                <a:hlinkClick r:id="rId2"/>
              </a:rPr>
              <a:t>8hTqKad7aH8</a:t>
            </a:r>
            <a:endParaRPr lang="en-US" dirty="0" smtClean="0"/>
          </a:p>
          <a:p>
            <a:pPr marL="0" indent="0">
              <a:buNone/>
            </a:pPr>
            <a:endParaRPr lang="en-US" dirty="0" smtClean="0"/>
          </a:p>
          <a:p>
            <a:r>
              <a:rPr lang="en-US" dirty="0" smtClean="0"/>
              <a:t>How to use bison and flex to generate syntax parser and lexical analyzer</a:t>
            </a:r>
          </a:p>
          <a:p>
            <a:pPr marL="0" indent="0">
              <a:buNone/>
            </a:pPr>
            <a:r>
              <a:rPr lang="en-US" dirty="0"/>
              <a:t> </a:t>
            </a:r>
            <a:r>
              <a:rPr lang="en-US" dirty="0" smtClean="0"/>
              <a:t>	</a:t>
            </a:r>
            <a:r>
              <a:rPr lang="en-US" dirty="0" smtClean="0">
                <a:hlinkClick r:id="rId3"/>
              </a:rPr>
              <a:t>https</a:t>
            </a:r>
            <a:r>
              <a:rPr lang="en-US" dirty="0">
                <a:hlinkClick r:id="rId3"/>
              </a:rPr>
              <a:t>://</a:t>
            </a:r>
            <a:r>
              <a:rPr lang="en-US" dirty="0" err="1" smtClean="0">
                <a:hlinkClick r:id="rId3"/>
              </a:rPr>
              <a:t>youtu.be</a:t>
            </a:r>
            <a:r>
              <a:rPr lang="en-US" dirty="0" smtClean="0">
                <a:hlinkClick r:id="rId3"/>
              </a:rPr>
              <a:t>/</a:t>
            </a:r>
            <a:r>
              <a:rPr lang="en-US" dirty="0" err="1" smtClean="0">
                <a:hlinkClick r:id="rId3"/>
              </a:rPr>
              <a:t>E6vuitIWpfM</a:t>
            </a:r>
            <a:endParaRPr lang="en-US" dirty="0" smtClean="0"/>
          </a:p>
          <a:p>
            <a:pPr marL="0" indent="0">
              <a:buNone/>
            </a:pPr>
            <a:endParaRPr lang="en-US" dirty="0"/>
          </a:p>
        </p:txBody>
      </p:sp>
    </p:spTree>
    <p:extLst>
      <p:ext uri="{BB962C8B-B14F-4D97-AF65-F5344CB8AC3E}">
        <p14:creationId xmlns:p14="http://schemas.microsoft.com/office/powerpoint/2010/main" val="4070010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633846"/>
            <a:ext cx="6918469" cy="1340427"/>
          </a:xfrm>
        </p:spPr>
        <p:txBody>
          <a:bodyPr/>
          <a:lstStyle/>
          <a:p>
            <a:r>
              <a:rPr lang="en-US" dirty="0" smtClean="0"/>
              <a:t>001 Bison and Flex</a:t>
            </a:r>
            <a:endParaRPr lang="en-US" dirty="0"/>
          </a:p>
        </p:txBody>
      </p:sp>
      <p:sp>
        <p:nvSpPr>
          <p:cNvPr id="3" name="Subtitle 2"/>
          <p:cNvSpPr>
            <a:spLocks noGrp="1"/>
          </p:cNvSpPr>
          <p:nvPr>
            <p:ph type="subTitle" idx="1"/>
          </p:nvPr>
        </p:nvSpPr>
        <p:spPr>
          <a:xfrm>
            <a:off x="3025632" y="2587336"/>
            <a:ext cx="5993678" cy="3491346"/>
          </a:xfrm>
        </p:spPr>
        <p:txBody>
          <a:bodyPr>
            <a:normAutofit/>
          </a:bodyPr>
          <a:lstStyle/>
          <a:p>
            <a:r>
              <a:rPr lang="en-US" sz="2000" dirty="0" smtClean="0"/>
              <a:t>In this session, we will learn</a:t>
            </a:r>
            <a:br>
              <a:rPr lang="en-US" sz="2000" dirty="0" smtClean="0"/>
            </a:br>
            <a:endParaRPr lang="en-US" sz="2000" dirty="0" smtClean="0"/>
          </a:p>
          <a:p>
            <a:pPr marL="342900" indent="-342900">
              <a:buFont typeface="+mj-lt"/>
              <a:buAutoNum type="arabicPeriod"/>
            </a:pPr>
            <a:r>
              <a:rPr lang="en-US" sz="2000" dirty="0" smtClean="0"/>
              <a:t>What </a:t>
            </a:r>
            <a:r>
              <a:rPr lang="en-US" sz="2000" dirty="0"/>
              <a:t>W</a:t>
            </a:r>
            <a:r>
              <a:rPr lang="en-US" sz="2000" dirty="0" smtClean="0"/>
              <a:t>e Should Do</a:t>
            </a:r>
          </a:p>
          <a:p>
            <a:pPr marL="342900" indent="-342900">
              <a:buFont typeface="+mj-lt"/>
              <a:buAutoNum type="arabicPeriod"/>
            </a:pPr>
            <a:r>
              <a:rPr lang="en-US" sz="2000" dirty="0" smtClean="0"/>
              <a:t>What Bison Does</a:t>
            </a:r>
          </a:p>
          <a:p>
            <a:pPr marL="342900" indent="-342900">
              <a:buFont typeface="+mj-lt"/>
              <a:buAutoNum type="arabicPeriod"/>
            </a:pPr>
            <a:r>
              <a:rPr lang="en-US" sz="2000" dirty="0" smtClean="0"/>
              <a:t>What Flex Does</a:t>
            </a:r>
          </a:p>
          <a:p>
            <a:pPr marL="342900" indent="-342900">
              <a:buFont typeface="+mj-lt"/>
              <a:buAutoNum type="arabicPeriod"/>
            </a:pPr>
            <a:r>
              <a:rPr lang="en-US" altLang="ko-KR" sz="2000" dirty="0" smtClean="0"/>
              <a:t>How to Compile</a:t>
            </a:r>
          </a:p>
          <a:p>
            <a:pPr marL="342900" indent="-342900">
              <a:buFont typeface="+mj-lt"/>
              <a:buAutoNum type="arabicPeriod"/>
            </a:pPr>
            <a:r>
              <a:rPr lang="en-US" altLang="ko-KR" sz="2000" dirty="0" smtClean="0"/>
              <a:t>Function Call Sequence</a:t>
            </a:r>
          </a:p>
          <a:p>
            <a:pPr marL="342900" indent="-342900">
              <a:buFont typeface="+mj-lt"/>
              <a:buAutoNum type="arabicPeriod"/>
            </a:pPr>
            <a:r>
              <a:rPr lang="en-US" sz="2000" dirty="0" smtClean="0"/>
              <a:t>Make Settings in Visual Studio IDE</a:t>
            </a:r>
            <a:endParaRPr lang="en-US" sz="2000" dirty="0"/>
          </a:p>
        </p:txBody>
      </p:sp>
    </p:spTree>
    <p:extLst>
      <p:ext uri="{BB962C8B-B14F-4D97-AF65-F5344CB8AC3E}">
        <p14:creationId xmlns:p14="http://schemas.microsoft.com/office/powerpoint/2010/main" val="3184966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What We Should Do</a:t>
            </a:r>
            <a:endParaRPr lang="en-US" dirty="0"/>
          </a:p>
        </p:txBody>
      </p:sp>
      <p:sp>
        <p:nvSpPr>
          <p:cNvPr id="3" name="Content Placeholder 2"/>
          <p:cNvSpPr>
            <a:spLocks noGrp="1"/>
          </p:cNvSpPr>
          <p:nvPr>
            <p:ph idx="1"/>
          </p:nvPr>
        </p:nvSpPr>
        <p:spPr>
          <a:xfrm>
            <a:off x="2592925" y="1905000"/>
            <a:ext cx="7416048" cy="4174524"/>
          </a:xfrm>
        </p:spPr>
        <p:txBody>
          <a:bodyPr/>
          <a:lstStyle/>
          <a:p>
            <a:pPr marL="0" indent="0">
              <a:buNone/>
            </a:pPr>
            <a:r>
              <a:rPr lang="en-US" sz="2000" dirty="0" smtClean="0"/>
              <a:t>We create </a:t>
            </a:r>
            <a:r>
              <a:rPr lang="en-US" sz="2000" b="1" dirty="0" smtClean="0"/>
              <a:t>3 files</a:t>
            </a:r>
            <a:r>
              <a:rPr lang="en-US" sz="2000" dirty="0" smtClean="0"/>
              <a:t> and </a:t>
            </a:r>
            <a:r>
              <a:rPr lang="en-US" sz="2000" b="1" dirty="0" smtClean="0"/>
              <a:t>2 functions</a:t>
            </a:r>
          </a:p>
          <a:p>
            <a:pPr marL="0" indent="0">
              <a:buNone/>
            </a:pPr>
            <a:endParaRPr lang="en-US" sz="2000" dirty="0" smtClean="0"/>
          </a:p>
          <a:p>
            <a:r>
              <a:rPr lang="en-US" sz="2000" b="1" dirty="0" err="1" smtClean="0"/>
              <a:t>Lexer.l</a:t>
            </a:r>
            <a:r>
              <a:rPr lang="en-US" sz="2000" dirty="0" smtClean="0"/>
              <a:t> - the Flex grammar file</a:t>
            </a:r>
          </a:p>
          <a:p>
            <a:r>
              <a:rPr lang="en-US" sz="2000" b="1" dirty="0" err="1" smtClean="0"/>
              <a:t>Parser.y</a:t>
            </a:r>
            <a:r>
              <a:rPr lang="en-US" sz="2000" dirty="0"/>
              <a:t> </a:t>
            </a:r>
            <a:r>
              <a:rPr lang="en-US" sz="2000" dirty="0" smtClean="0"/>
              <a:t>- the Bison grammar file</a:t>
            </a:r>
          </a:p>
          <a:p>
            <a:r>
              <a:rPr lang="en-US" sz="2000" b="1" dirty="0" err="1"/>
              <a:t>Source.cpp</a:t>
            </a:r>
            <a:r>
              <a:rPr lang="en-US" sz="2000" dirty="0"/>
              <a:t>, which </a:t>
            </a:r>
            <a:r>
              <a:rPr lang="en-US" sz="2000" dirty="0" smtClean="0"/>
              <a:t>contains</a:t>
            </a:r>
          </a:p>
          <a:p>
            <a:pPr lvl="2"/>
            <a:r>
              <a:rPr lang="en-US" sz="2000" b="1" dirty="0" err="1" smtClean="0"/>
              <a:t>int</a:t>
            </a:r>
            <a:r>
              <a:rPr lang="en-US" sz="2000" b="1" dirty="0" smtClean="0"/>
              <a:t> main()</a:t>
            </a:r>
          </a:p>
          <a:p>
            <a:pPr lvl="2"/>
            <a:r>
              <a:rPr lang="en-US" sz="2000" b="1" dirty="0" smtClean="0"/>
              <a:t>void </a:t>
            </a:r>
            <a:r>
              <a:rPr lang="en-US" sz="2000" b="1" dirty="0" err="1" smtClean="0"/>
              <a:t>yyerror</a:t>
            </a:r>
            <a:r>
              <a:rPr lang="en-US" sz="2000" b="1" dirty="0" smtClean="0"/>
              <a:t>(</a:t>
            </a:r>
            <a:r>
              <a:rPr lang="en-US" sz="2000" b="1" dirty="0" err="1" smtClean="0"/>
              <a:t>const</a:t>
            </a:r>
            <a:r>
              <a:rPr lang="en-US" sz="2000" b="1" dirty="0" smtClean="0"/>
              <a:t> char*)</a:t>
            </a:r>
          </a:p>
          <a:p>
            <a:endParaRPr lang="en-US" dirty="0" smtClean="0"/>
          </a:p>
        </p:txBody>
      </p:sp>
    </p:spTree>
    <p:extLst>
      <p:ext uri="{BB962C8B-B14F-4D97-AF65-F5344CB8AC3E}">
        <p14:creationId xmlns:p14="http://schemas.microsoft.com/office/powerpoint/2010/main" val="3373700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What Bison Does</a:t>
            </a:r>
            <a:endParaRPr lang="en-US" dirty="0"/>
          </a:p>
        </p:txBody>
      </p:sp>
      <p:sp>
        <p:nvSpPr>
          <p:cNvPr id="3" name="Content Placeholder 2"/>
          <p:cNvSpPr>
            <a:spLocks noGrp="1"/>
          </p:cNvSpPr>
          <p:nvPr>
            <p:ph idx="1"/>
          </p:nvPr>
        </p:nvSpPr>
        <p:spPr>
          <a:xfrm>
            <a:off x="2506085" y="1832262"/>
            <a:ext cx="8217333" cy="4163291"/>
          </a:xfrm>
        </p:spPr>
        <p:txBody>
          <a:bodyPr>
            <a:normAutofit/>
          </a:bodyPr>
          <a:lstStyle/>
          <a:p>
            <a:pPr marL="0" indent="0">
              <a:buNone/>
            </a:pPr>
            <a:r>
              <a:rPr lang="en-US" dirty="0" smtClean="0"/>
              <a:t>Bison generates </a:t>
            </a:r>
            <a:r>
              <a:rPr lang="en-US" b="1" dirty="0" smtClean="0"/>
              <a:t>two files</a:t>
            </a:r>
            <a:r>
              <a:rPr lang="en-US" dirty="0" smtClean="0"/>
              <a:t> using </a:t>
            </a:r>
            <a:r>
              <a:rPr lang="en-US" b="1" dirty="0" err="1" smtClean="0"/>
              <a:t>parser.y</a:t>
            </a:r>
            <a:r>
              <a:rPr lang="en-US" dirty="0" smtClean="0"/>
              <a:t> or called </a:t>
            </a:r>
            <a:r>
              <a:rPr lang="en-US" b="1" dirty="0" smtClean="0"/>
              <a:t>Bison grammar file</a:t>
            </a:r>
          </a:p>
          <a:p>
            <a:endParaRPr lang="en-US" b="1" dirty="0"/>
          </a:p>
          <a:p>
            <a:r>
              <a:rPr lang="en-US" b="1" dirty="0" err="1" smtClean="0"/>
              <a:t>parser.cpp</a:t>
            </a:r>
            <a:endParaRPr lang="en-US" b="1" dirty="0" smtClean="0"/>
          </a:p>
          <a:p>
            <a:pPr lvl="1"/>
            <a:r>
              <a:rPr lang="en-US" dirty="0" smtClean="0"/>
              <a:t>contains the famous </a:t>
            </a:r>
            <a:r>
              <a:rPr lang="en-US" b="1" dirty="0" err="1" smtClean="0"/>
              <a:t>int</a:t>
            </a:r>
            <a:r>
              <a:rPr lang="en-US" b="1" dirty="0" smtClean="0"/>
              <a:t> </a:t>
            </a:r>
            <a:r>
              <a:rPr lang="en-US" b="1" dirty="0" err="1" smtClean="0"/>
              <a:t>yyparse</a:t>
            </a:r>
            <a:r>
              <a:rPr lang="en-US" b="1" dirty="0" smtClean="0"/>
              <a:t>()</a:t>
            </a:r>
            <a:r>
              <a:rPr lang="en-US" dirty="0" smtClean="0"/>
              <a:t> or is called </a:t>
            </a:r>
            <a:r>
              <a:rPr lang="en-US" b="1" dirty="0" smtClean="0"/>
              <a:t>“syntax parser”</a:t>
            </a:r>
          </a:p>
          <a:p>
            <a:r>
              <a:rPr lang="en-US" b="1" dirty="0" err="1" smtClean="0"/>
              <a:t>parser.h</a:t>
            </a:r>
            <a:endParaRPr lang="en-US" b="1" dirty="0" smtClean="0"/>
          </a:p>
          <a:p>
            <a:pPr lvl="1"/>
            <a:r>
              <a:rPr lang="en-US" dirty="0" smtClean="0"/>
              <a:t>contains </a:t>
            </a:r>
            <a:r>
              <a:rPr lang="en-US" b="1" dirty="0" smtClean="0"/>
              <a:t>tokens</a:t>
            </a:r>
            <a:r>
              <a:rPr lang="en-US" dirty="0" smtClean="0"/>
              <a:t> that are used in </a:t>
            </a:r>
            <a:r>
              <a:rPr lang="en-US" b="1" dirty="0" smtClean="0"/>
              <a:t>“lexical analyzer”</a:t>
            </a:r>
          </a:p>
          <a:p>
            <a:pPr lvl="1"/>
            <a:endParaRPr lang="en-US" b="1" dirty="0"/>
          </a:p>
          <a:p>
            <a:pPr marL="57150" indent="0">
              <a:buNone/>
            </a:pPr>
            <a:r>
              <a:rPr lang="en-US" dirty="0" smtClean="0"/>
              <a:t>So, Bison generates </a:t>
            </a:r>
            <a:r>
              <a:rPr lang="en-US" b="1" dirty="0" smtClean="0"/>
              <a:t>parser.cpp </a:t>
            </a:r>
            <a:r>
              <a:rPr lang="en-US" dirty="0" smtClean="0"/>
              <a:t>and </a:t>
            </a:r>
            <a:r>
              <a:rPr lang="en-US" b="1" dirty="0" err="1" smtClean="0"/>
              <a:t>parser.h</a:t>
            </a:r>
            <a:r>
              <a:rPr lang="en-US" dirty="0" smtClean="0"/>
              <a:t> using </a:t>
            </a:r>
            <a:r>
              <a:rPr lang="en-US" b="1" dirty="0" err="1" smtClean="0"/>
              <a:t>parser.y</a:t>
            </a:r>
            <a:r>
              <a:rPr lang="en-US" dirty="0" smtClean="0"/>
              <a:t> that we create by ourselves. </a:t>
            </a:r>
            <a:r>
              <a:rPr lang="en-US" b="1" dirty="0" err="1" smtClean="0"/>
              <a:t>parser.cpp</a:t>
            </a:r>
            <a:r>
              <a:rPr lang="en-US" dirty="0" smtClean="0"/>
              <a:t> contains </a:t>
            </a:r>
            <a:r>
              <a:rPr lang="en-US" b="1" dirty="0" err="1" smtClean="0"/>
              <a:t>int</a:t>
            </a:r>
            <a:r>
              <a:rPr lang="en-US" b="1" dirty="0" smtClean="0"/>
              <a:t> </a:t>
            </a:r>
            <a:r>
              <a:rPr lang="en-US" b="1" dirty="0" err="1" smtClean="0"/>
              <a:t>yyarse</a:t>
            </a:r>
            <a:r>
              <a:rPr lang="en-US" b="1" dirty="0" smtClean="0"/>
              <a:t>()</a:t>
            </a:r>
            <a:r>
              <a:rPr lang="en-US" dirty="0" smtClean="0"/>
              <a:t> generated by Bison and is called </a:t>
            </a:r>
            <a:r>
              <a:rPr lang="en-US" b="1" dirty="0" smtClean="0"/>
              <a:t>syntax parser</a:t>
            </a:r>
            <a:r>
              <a:rPr lang="en-US" dirty="0" smtClean="0"/>
              <a:t> or simply the parser. The </a:t>
            </a:r>
            <a:r>
              <a:rPr lang="en-US" b="1" dirty="0" err="1" smtClean="0"/>
              <a:t>parser.h</a:t>
            </a:r>
            <a:r>
              <a:rPr lang="en-US" dirty="0" smtClean="0"/>
              <a:t>, generated by Bison, is used in the </a:t>
            </a:r>
            <a:r>
              <a:rPr lang="en-US" b="1" dirty="0" smtClean="0"/>
              <a:t>“lexical analyzer”</a:t>
            </a:r>
            <a:r>
              <a:rPr lang="en-US" dirty="0" smtClean="0"/>
              <a:t> generated by Flex.</a:t>
            </a:r>
            <a:endParaRPr lang="en-US" b="1" dirty="0"/>
          </a:p>
        </p:txBody>
      </p:sp>
    </p:spTree>
    <p:extLst>
      <p:ext uri="{BB962C8B-B14F-4D97-AF65-F5344CB8AC3E}">
        <p14:creationId xmlns:p14="http://schemas.microsoft.com/office/powerpoint/2010/main" val="3295820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What Flex Does</a:t>
            </a:r>
            <a:endParaRPr lang="en-US" dirty="0"/>
          </a:p>
        </p:txBody>
      </p:sp>
      <p:sp>
        <p:nvSpPr>
          <p:cNvPr id="3" name="Content Placeholder 2"/>
          <p:cNvSpPr>
            <a:spLocks noGrp="1"/>
          </p:cNvSpPr>
          <p:nvPr>
            <p:ph idx="1"/>
          </p:nvPr>
        </p:nvSpPr>
        <p:spPr>
          <a:xfrm>
            <a:off x="2592925" y="2097559"/>
            <a:ext cx="8279679" cy="3834245"/>
          </a:xfrm>
        </p:spPr>
        <p:txBody>
          <a:bodyPr>
            <a:normAutofit/>
          </a:bodyPr>
          <a:lstStyle/>
          <a:p>
            <a:pPr marL="0" indent="0">
              <a:buNone/>
            </a:pPr>
            <a:r>
              <a:rPr lang="en-US" sz="2000" dirty="0" smtClean="0"/>
              <a:t>Flex generates one file using </a:t>
            </a:r>
            <a:r>
              <a:rPr lang="en-US" sz="2000" b="1" dirty="0" err="1" smtClean="0"/>
              <a:t>lexer.y</a:t>
            </a:r>
            <a:r>
              <a:rPr lang="en-US" sz="2000" dirty="0" smtClean="0"/>
              <a:t> or Flex grammar (or rules) file</a:t>
            </a:r>
          </a:p>
          <a:p>
            <a:endParaRPr lang="en-US" sz="2000" dirty="0"/>
          </a:p>
          <a:p>
            <a:r>
              <a:rPr lang="en-US" sz="2000" b="1" dirty="0" err="1" smtClean="0"/>
              <a:t>lexer.cpp</a:t>
            </a:r>
            <a:endParaRPr lang="en-US" sz="2000" b="1" dirty="0" smtClean="0"/>
          </a:p>
          <a:p>
            <a:pPr lvl="1"/>
            <a:r>
              <a:rPr lang="en-US" sz="2000" dirty="0" smtClean="0"/>
              <a:t>which contains </a:t>
            </a:r>
            <a:r>
              <a:rPr lang="en-US" sz="2000" b="1" dirty="0" err="1" smtClean="0"/>
              <a:t>int</a:t>
            </a:r>
            <a:r>
              <a:rPr lang="en-US" sz="2000" b="1" dirty="0" smtClean="0"/>
              <a:t> </a:t>
            </a:r>
            <a:r>
              <a:rPr lang="en-US" sz="2000" b="1" dirty="0" err="1" smtClean="0"/>
              <a:t>yylex</a:t>
            </a:r>
            <a:r>
              <a:rPr lang="en-US" sz="2000" b="1" dirty="0" smtClean="0"/>
              <a:t>()</a:t>
            </a:r>
            <a:r>
              <a:rPr lang="en-US" sz="2000" dirty="0" smtClean="0"/>
              <a:t> or called </a:t>
            </a:r>
            <a:r>
              <a:rPr lang="en-US" sz="2000" b="1" dirty="0" smtClean="0"/>
              <a:t>“lexical analyzer”</a:t>
            </a:r>
          </a:p>
          <a:p>
            <a:pPr lvl="1"/>
            <a:endParaRPr lang="en-US" sz="2000" b="1" dirty="0" smtClean="0"/>
          </a:p>
          <a:p>
            <a:pPr marL="57150" indent="0">
              <a:buNone/>
            </a:pPr>
            <a:r>
              <a:rPr lang="en-US" sz="2000" dirty="0" smtClean="0"/>
              <a:t>So, Flex generates one file </a:t>
            </a:r>
            <a:r>
              <a:rPr lang="en-US" sz="2000" b="1" dirty="0" smtClean="0"/>
              <a:t>lexer.cpp</a:t>
            </a:r>
            <a:r>
              <a:rPr lang="en-US" sz="2000" dirty="0" smtClean="0"/>
              <a:t> using </a:t>
            </a:r>
            <a:r>
              <a:rPr lang="en-US" sz="2000" b="1" dirty="0" err="1" smtClean="0"/>
              <a:t>lexer.l</a:t>
            </a:r>
            <a:r>
              <a:rPr lang="en-US" sz="2000" dirty="0" smtClean="0"/>
              <a:t> in which we define lexical rules (in regular expression). </a:t>
            </a:r>
            <a:r>
              <a:rPr lang="en-US" sz="2000" b="1" dirty="0" smtClean="0"/>
              <a:t>lexer.cpp</a:t>
            </a:r>
            <a:r>
              <a:rPr lang="en-US" sz="2000" dirty="0" smtClean="0"/>
              <a:t> includes one very important function </a:t>
            </a:r>
            <a:r>
              <a:rPr lang="en-US" sz="2000" b="1" dirty="0" err="1" smtClean="0"/>
              <a:t>int</a:t>
            </a:r>
            <a:r>
              <a:rPr lang="en-US" sz="2000" b="1" dirty="0" smtClean="0"/>
              <a:t> </a:t>
            </a:r>
            <a:r>
              <a:rPr lang="en-US" sz="2000" b="1" dirty="0" err="1" smtClean="0"/>
              <a:t>yylex</a:t>
            </a:r>
            <a:r>
              <a:rPr lang="en-US" sz="2000" b="1" dirty="0" smtClean="0"/>
              <a:t>()</a:t>
            </a:r>
            <a:r>
              <a:rPr lang="en-US" sz="2000" dirty="0" smtClean="0"/>
              <a:t> generated by Flex and is called </a:t>
            </a:r>
            <a:r>
              <a:rPr lang="en-US" sz="2000" b="1" dirty="0" smtClean="0"/>
              <a:t>“lexical analyzer”</a:t>
            </a:r>
            <a:r>
              <a:rPr lang="en-US" sz="2000" dirty="0" smtClean="0"/>
              <a:t> </a:t>
            </a:r>
            <a:endParaRPr lang="en-US" sz="2000" dirty="0"/>
          </a:p>
        </p:txBody>
      </p:sp>
    </p:spTree>
    <p:extLst>
      <p:ext uri="{BB962C8B-B14F-4D97-AF65-F5344CB8AC3E}">
        <p14:creationId xmlns:p14="http://schemas.microsoft.com/office/powerpoint/2010/main" val="1716317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59217"/>
          </a:xfrm>
        </p:spPr>
        <p:txBody>
          <a:bodyPr/>
          <a:lstStyle/>
          <a:p>
            <a:r>
              <a:rPr lang="en-US" dirty="0" smtClean="0"/>
              <a:t>Let’s Recap What We’ve Learned</a:t>
            </a:r>
            <a:endParaRPr lang="en-US" dirty="0"/>
          </a:p>
        </p:txBody>
      </p:sp>
      <p:sp>
        <p:nvSpPr>
          <p:cNvPr id="3" name="Content Placeholder 2"/>
          <p:cNvSpPr>
            <a:spLocks noGrp="1"/>
          </p:cNvSpPr>
          <p:nvPr>
            <p:ph idx="1"/>
          </p:nvPr>
        </p:nvSpPr>
        <p:spPr>
          <a:xfrm>
            <a:off x="2412566" y="1683327"/>
            <a:ext cx="8915400" cy="4613563"/>
          </a:xfrm>
        </p:spPr>
        <p:txBody>
          <a:bodyPr>
            <a:normAutofit fontScale="85000" lnSpcReduction="10000"/>
          </a:bodyPr>
          <a:lstStyle/>
          <a:p>
            <a:r>
              <a:rPr lang="en-US" dirty="0" smtClean="0"/>
              <a:t>We create 3 files</a:t>
            </a:r>
          </a:p>
          <a:p>
            <a:pPr lvl="1"/>
            <a:r>
              <a:rPr lang="en-US" b="1" dirty="0" err="1" smtClean="0"/>
              <a:t>lexer.l</a:t>
            </a:r>
            <a:r>
              <a:rPr lang="en-US" dirty="0" smtClean="0"/>
              <a:t> – which is called </a:t>
            </a:r>
            <a:r>
              <a:rPr lang="en-US" b="1" dirty="0" smtClean="0"/>
              <a:t>Flex grammar file</a:t>
            </a:r>
          </a:p>
          <a:p>
            <a:pPr lvl="1"/>
            <a:r>
              <a:rPr lang="en-US" b="1" dirty="0" err="1"/>
              <a:t>p</a:t>
            </a:r>
            <a:r>
              <a:rPr lang="en-US" b="1" dirty="0" err="1" smtClean="0"/>
              <a:t>arser.y</a:t>
            </a:r>
            <a:r>
              <a:rPr lang="en-US" dirty="0" smtClean="0"/>
              <a:t> – which is called </a:t>
            </a:r>
            <a:r>
              <a:rPr lang="en-US" b="1" dirty="0" smtClean="0"/>
              <a:t>Bison grammar file</a:t>
            </a:r>
          </a:p>
          <a:p>
            <a:pPr lvl="1"/>
            <a:r>
              <a:rPr lang="en-US" b="1" dirty="0" err="1" smtClean="0"/>
              <a:t>Source.cpp</a:t>
            </a:r>
            <a:r>
              <a:rPr lang="en-US" dirty="0" smtClean="0"/>
              <a:t> – which contains </a:t>
            </a:r>
            <a:r>
              <a:rPr lang="en-US" b="1" dirty="0" err="1" smtClean="0"/>
              <a:t>int</a:t>
            </a:r>
            <a:r>
              <a:rPr lang="en-US" b="1" dirty="0" smtClean="0"/>
              <a:t> main()</a:t>
            </a:r>
            <a:r>
              <a:rPr lang="en-US" dirty="0" smtClean="0"/>
              <a:t> and </a:t>
            </a:r>
            <a:r>
              <a:rPr lang="en-US" b="1" dirty="0" smtClean="0"/>
              <a:t>void </a:t>
            </a:r>
            <a:r>
              <a:rPr lang="en-US" b="1" dirty="0" err="1" smtClean="0"/>
              <a:t>yyerror</a:t>
            </a:r>
            <a:r>
              <a:rPr lang="en-US" b="1" dirty="0" smtClean="0"/>
              <a:t>(</a:t>
            </a:r>
            <a:r>
              <a:rPr lang="en-US" b="1" dirty="0" err="1" smtClean="0"/>
              <a:t>const</a:t>
            </a:r>
            <a:r>
              <a:rPr lang="en-US" b="1" dirty="0" smtClean="0"/>
              <a:t> char*)</a:t>
            </a:r>
            <a:r>
              <a:rPr lang="en-US" dirty="0" smtClean="0"/>
              <a:t>  </a:t>
            </a:r>
          </a:p>
          <a:p>
            <a:r>
              <a:rPr lang="en-US" dirty="0" smtClean="0"/>
              <a:t>Bison generates two files using </a:t>
            </a:r>
            <a:r>
              <a:rPr lang="en-US" b="1" dirty="0" err="1" smtClean="0"/>
              <a:t>parser.y</a:t>
            </a:r>
            <a:endParaRPr lang="en-US" b="1" dirty="0" smtClean="0"/>
          </a:p>
          <a:p>
            <a:pPr lvl="1"/>
            <a:r>
              <a:rPr lang="en-US" b="1" dirty="0" err="1" smtClean="0"/>
              <a:t>parser.cpp</a:t>
            </a:r>
            <a:r>
              <a:rPr lang="en-US" dirty="0" smtClean="0"/>
              <a:t> which contains </a:t>
            </a:r>
            <a:r>
              <a:rPr lang="en-US" b="1" dirty="0" err="1" smtClean="0"/>
              <a:t>int</a:t>
            </a:r>
            <a:r>
              <a:rPr lang="en-US" b="1" dirty="0" smtClean="0"/>
              <a:t> </a:t>
            </a:r>
            <a:r>
              <a:rPr lang="en-US" b="1" dirty="0" err="1" smtClean="0"/>
              <a:t>yyparse</a:t>
            </a:r>
            <a:r>
              <a:rPr lang="en-US" b="1" dirty="0" smtClean="0"/>
              <a:t>()</a:t>
            </a:r>
            <a:r>
              <a:rPr lang="en-US" dirty="0" smtClean="0"/>
              <a:t> or is called </a:t>
            </a:r>
            <a:r>
              <a:rPr lang="en-US" b="1" dirty="0" smtClean="0"/>
              <a:t>“syntax analyzer”</a:t>
            </a:r>
          </a:p>
          <a:p>
            <a:pPr lvl="1"/>
            <a:r>
              <a:rPr lang="en-US" b="1" dirty="0" err="1" smtClean="0"/>
              <a:t>parser.h</a:t>
            </a:r>
            <a:r>
              <a:rPr lang="en-US" dirty="0" smtClean="0"/>
              <a:t> which contains </a:t>
            </a:r>
            <a:r>
              <a:rPr lang="en-US" b="1" dirty="0" smtClean="0"/>
              <a:t>tokens</a:t>
            </a:r>
            <a:r>
              <a:rPr lang="en-US" dirty="0" smtClean="0"/>
              <a:t> used by </a:t>
            </a:r>
            <a:r>
              <a:rPr lang="en-US" b="1" dirty="0" smtClean="0"/>
              <a:t>“lexical analyzer”</a:t>
            </a:r>
            <a:r>
              <a:rPr lang="en-US" dirty="0" smtClean="0"/>
              <a:t> or </a:t>
            </a:r>
            <a:r>
              <a:rPr lang="en-US" b="1" dirty="0" err="1" smtClean="0"/>
              <a:t>int</a:t>
            </a:r>
            <a:r>
              <a:rPr lang="en-US" b="1" dirty="0" smtClean="0"/>
              <a:t> </a:t>
            </a:r>
            <a:r>
              <a:rPr lang="en-US" b="1" dirty="0" err="1" smtClean="0"/>
              <a:t>yylex</a:t>
            </a:r>
            <a:r>
              <a:rPr lang="en-US" b="1" dirty="0" smtClean="0"/>
              <a:t>()</a:t>
            </a:r>
            <a:r>
              <a:rPr lang="en-US" dirty="0" smtClean="0"/>
              <a:t> </a:t>
            </a:r>
            <a:endParaRPr lang="en-US" dirty="0"/>
          </a:p>
          <a:p>
            <a:pPr indent="-285750"/>
            <a:r>
              <a:rPr lang="en-US" dirty="0" smtClean="0"/>
              <a:t>Flex generates one file using </a:t>
            </a:r>
            <a:r>
              <a:rPr lang="en-US" b="1" dirty="0" err="1" smtClean="0"/>
              <a:t>lexer.l</a:t>
            </a:r>
            <a:endParaRPr lang="en-US" b="1" dirty="0" smtClean="0"/>
          </a:p>
          <a:p>
            <a:pPr lvl="1"/>
            <a:r>
              <a:rPr lang="en-US" b="1" dirty="0" err="1" smtClean="0"/>
              <a:t>lexer.cpp</a:t>
            </a:r>
            <a:r>
              <a:rPr lang="en-US" dirty="0" smtClean="0"/>
              <a:t> which contains </a:t>
            </a:r>
            <a:r>
              <a:rPr lang="en-US" b="1" dirty="0" err="1" smtClean="0"/>
              <a:t>int</a:t>
            </a:r>
            <a:r>
              <a:rPr lang="en-US" b="1" dirty="0" smtClean="0"/>
              <a:t> </a:t>
            </a:r>
            <a:r>
              <a:rPr lang="en-US" b="1" dirty="0" err="1" smtClean="0"/>
              <a:t>yylex</a:t>
            </a:r>
            <a:r>
              <a:rPr lang="en-US" b="1" dirty="0" smtClean="0"/>
              <a:t>()</a:t>
            </a:r>
            <a:r>
              <a:rPr lang="en-US" dirty="0" smtClean="0"/>
              <a:t> or </a:t>
            </a:r>
            <a:r>
              <a:rPr lang="en-US" b="1" dirty="0" smtClean="0"/>
              <a:t>“lexical analyzer”</a:t>
            </a:r>
          </a:p>
          <a:p>
            <a:pPr lvl="1"/>
            <a:endParaRPr lang="en-US" b="1" dirty="0"/>
          </a:p>
          <a:p>
            <a:pPr marL="0" indent="0">
              <a:buNone/>
            </a:pPr>
            <a:r>
              <a:rPr lang="en-US" dirty="0" smtClean="0"/>
              <a:t>Because the lexical analyzer or </a:t>
            </a:r>
            <a:r>
              <a:rPr lang="en-US" b="1" dirty="0" err="1" smtClean="0"/>
              <a:t>int</a:t>
            </a:r>
            <a:r>
              <a:rPr lang="en-US" b="1" dirty="0" smtClean="0"/>
              <a:t> </a:t>
            </a:r>
            <a:r>
              <a:rPr lang="en-US" b="1" dirty="0" err="1" smtClean="0"/>
              <a:t>yylex</a:t>
            </a:r>
            <a:r>
              <a:rPr lang="en-US" b="1" dirty="0" smtClean="0"/>
              <a:t>()</a:t>
            </a:r>
            <a:r>
              <a:rPr lang="en-US" dirty="0" smtClean="0"/>
              <a:t> in </a:t>
            </a:r>
            <a:r>
              <a:rPr lang="en-US" b="1" dirty="0" smtClean="0"/>
              <a:t>lexer.cpp</a:t>
            </a:r>
            <a:r>
              <a:rPr lang="en-US" dirty="0" smtClean="0"/>
              <a:t> uses </a:t>
            </a:r>
            <a:r>
              <a:rPr lang="en-US" b="1" dirty="0" smtClean="0"/>
              <a:t>tokens</a:t>
            </a:r>
            <a:r>
              <a:rPr lang="en-US" dirty="0" smtClean="0"/>
              <a:t> generated by Bison, contained in </a:t>
            </a:r>
            <a:r>
              <a:rPr lang="en-US" b="1" dirty="0" err="1" smtClean="0"/>
              <a:t>parser.h</a:t>
            </a:r>
            <a:r>
              <a:rPr lang="en-US" b="1" dirty="0" smtClean="0"/>
              <a:t>,</a:t>
            </a:r>
            <a:r>
              <a:rPr lang="en-US" dirty="0" smtClean="0"/>
              <a:t> the </a:t>
            </a:r>
            <a:r>
              <a:rPr lang="en-US" b="1" dirty="0" smtClean="0"/>
              <a:t>lexer.cpp</a:t>
            </a:r>
            <a:r>
              <a:rPr lang="en-US" dirty="0" smtClean="0"/>
              <a:t> should be </a:t>
            </a:r>
            <a:r>
              <a:rPr lang="en-US" b="1" dirty="0" smtClean="0"/>
              <a:t>regenerated</a:t>
            </a:r>
            <a:r>
              <a:rPr lang="en-US" dirty="0" smtClean="0"/>
              <a:t> each time </a:t>
            </a:r>
            <a:r>
              <a:rPr lang="en-US" b="1" dirty="0" err="1" smtClean="0"/>
              <a:t>parser.y</a:t>
            </a:r>
            <a:r>
              <a:rPr lang="en-US" dirty="0" smtClean="0"/>
              <a:t> is modified. </a:t>
            </a:r>
            <a:br>
              <a:rPr lang="en-US" dirty="0" smtClean="0"/>
            </a:br>
            <a:r>
              <a:rPr lang="en-US" dirty="0" smtClean="0"/>
              <a:t/>
            </a:r>
            <a:br>
              <a:rPr lang="en-US" dirty="0" smtClean="0"/>
            </a:br>
            <a:r>
              <a:rPr lang="en-US" b="1" dirty="0" smtClean="0"/>
              <a:t>That is, </a:t>
            </a:r>
            <a:r>
              <a:rPr lang="en-US" b="1" dirty="0" err="1" smtClean="0"/>
              <a:t>parser.y</a:t>
            </a:r>
            <a:r>
              <a:rPr lang="en-US" b="1" dirty="0" smtClean="0"/>
              <a:t> should always be compiled PRIOR TO </a:t>
            </a:r>
            <a:r>
              <a:rPr lang="en-US" b="1" dirty="0" err="1" smtClean="0"/>
              <a:t>lexer.l</a:t>
            </a:r>
            <a:r>
              <a:rPr lang="en-US" b="1" dirty="0" smtClean="0"/>
              <a:t>, which contains </a:t>
            </a:r>
            <a:r>
              <a:rPr lang="en-US" altLang="ko-KR" b="1" dirty="0"/>
              <a:t>C/C++ </a:t>
            </a:r>
            <a:r>
              <a:rPr lang="en-US" altLang="ko-KR" b="1" dirty="0" smtClean="0"/>
              <a:t>directive,</a:t>
            </a:r>
            <a:r>
              <a:rPr lang="en-US" b="1" dirty="0" smtClean="0"/>
              <a:t/>
            </a:r>
            <a:br>
              <a:rPr lang="en-US" b="1" dirty="0" smtClean="0"/>
            </a:br>
            <a:r>
              <a:rPr lang="en-US" b="1" dirty="0" smtClean="0"/>
              <a:t/>
            </a:r>
            <a:br>
              <a:rPr lang="en-US" b="1" dirty="0" smtClean="0"/>
            </a:br>
            <a:r>
              <a:rPr lang="en-US" b="1" dirty="0" smtClean="0"/>
              <a:t>			#include “</a:t>
            </a:r>
            <a:r>
              <a:rPr lang="en-US" b="1" dirty="0" err="1" smtClean="0"/>
              <a:t>parser.h</a:t>
            </a:r>
            <a:r>
              <a:rPr lang="en-US" b="1" dirty="0" smtClean="0"/>
              <a:t>”</a:t>
            </a:r>
          </a:p>
          <a:p>
            <a:pPr marL="457200" lvl="1" indent="0">
              <a:buNone/>
            </a:pPr>
            <a:endParaRPr lang="en-US" b="1" dirty="0"/>
          </a:p>
        </p:txBody>
      </p:sp>
    </p:spTree>
    <p:extLst>
      <p:ext uri="{BB962C8B-B14F-4D97-AF65-F5344CB8AC3E}">
        <p14:creationId xmlns:p14="http://schemas.microsoft.com/office/powerpoint/2010/main" val="1501413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90390"/>
          </a:xfrm>
        </p:spPr>
        <p:txBody>
          <a:bodyPr/>
          <a:lstStyle/>
          <a:p>
            <a:r>
              <a:rPr lang="en-US" altLang="ko-KR" dirty="0" smtClean="0"/>
              <a:t>4. How to Compile</a:t>
            </a:r>
            <a:endParaRPr lang="ko-KR" altLang="en-US" dirty="0"/>
          </a:p>
        </p:txBody>
      </p:sp>
      <p:sp>
        <p:nvSpPr>
          <p:cNvPr id="3" name="Content Placeholder 2"/>
          <p:cNvSpPr>
            <a:spLocks noGrp="1"/>
          </p:cNvSpPr>
          <p:nvPr>
            <p:ph idx="1"/>
          </p:nvPr>
        </p:nvSpPr>
        <p:spPr>
          <a:xfrm>
            <a:off x="2589212" y="1506682"/>
            <a:ext cx="8915400" cy="4914900"/>
          </a:xfrm>
        </p:spPr>
        <p:txBody>
          <a:bodyPr>
            <a:normAutofit/>
          </a:bodyPr>
          <a:lstStyle/>
          <a:p>
            <a:pPr marL="0" indent="0">
              <a:buNone/>
            </a:pPr>
            <a:r>
              <a:rPr lang="en-US" altLang="ko-KR" dirty="0" smtClean="0"/>
              <a:t>We should </a:t>
            </a:r>
            <a:r>
              <a:rPr lang="en-US" altLang="ko-KR" b="1" dirty="0" smtClean="0"/>
              <a:t>always</a:t>
            </a:r>
            <a:r>
              <a:rPr lang="en-US" altLang="ko-KR" dirty="0" smtClean="0"/>
              <a:t> compile Bison grammar file or </a:t>
            </a:r>
            <a:r>
              <a:rPr lang="en-US" altLang="ko-KR" b="1" dirty="0" err="1" smtClean="0"/>
              <a:t>parser.y</a:t>
            </a:r>
            <a:r>
              <a:rPr lang="en-US" altLang="ko-KR" dirty="0" smtClean="0"/>
              <a:t> </a:t>
            </a:r>
            <a:r>
              <a:rPr lang="en-US" altLang="ko-KR" b="1" dirty="0" smtClean="0">
                <a:solidFill>
                  <a:srgbClr val="FF0000"/>
                </a:solidFill>
              </a:rPr>
              <a:t>FIRST</a:t>
            </a:r>
          </a:p>
          <a:p>
            <a:pPr marL="0" indent="0">
              <a:buNone/>
            </a:pPr>
            <a:endParaRPr lang="en-US" altLang="ko-KR" b="1" dirty="0" smtClean="0"/>
          </a:p>
          <a:p>
            <a:pPr>
              <a:buFont typeface="+mj-lt"/>
              <a:buAutoNum type="arabicPeriod"/>
            </a:pPr>
            <a:r>
              <a:rPr lang="en-US" altLang="ko-KR" dirty="0" smtClean="0"/>
              <a:t>bison –o parser.cpp </a:t>
            </a:r>
            <a:r>
              <a:rPr lang="en-US" altLang="ko-KR" dirty="0" err="1" smtClean="0"/>
              <a:t>parser.y</a:t>
            </a:r>
            <a:endParaRPr lang="en-US" altLang="ko-KR" dirty="0" smtClean="0"/>
          </a:p>
          <a:p>
            <a:pPr marL="457200" lvl="1" indent="0">
              <a:buNone/>
            </a:pPr>
            <a:r>
              <a:rPr lang="en-US" altLang="ko-KR" dirty="0" smtClean="0"/>
              <a:t>Compile </a:t>
            </a:r>
            <a:r>
              <a:rPr lang="en-US" altLang="ko-KR" b="1" dirty="0" err="1" smtClean="0"/>
              <a:t>parser.y</a:t>
            </a:r>
            <a:r>
              <a:rPr lang="en-US" altLang="ko-KR" b="1" dirty="0" smtClean="0"/>
              <a:t> </a:t>
            </a:r>
            <a:r>
              <a:rPr lang="en-US" altLang="ko-KR" dirty="0" smtClean="0"/>
              <a:t>and generate </a:t>
            </a:r>
            <a:r>
              <a:rPr lang="en-US" altLang="ko-KR" b="1" dirty="0" smtClean="0"/>
              <a:t>parser.cpp</a:t>
            </a:r>
            <a:r>
              <a:rPr lang="en-US" altLang="ko-KR" dirty="0" smtClean="0"/>
              <a:t> and </a:t>
            </a:r>
            <a:r>
              <a:rPr lang="en-US" altLang="ko-KR" b="1" dirty="0" err="1" smtClean="0"/>
              <a:t>parser.h</a:t>
            </a:r>
            <a:endParaRPr lang="en-US" altLang="ko-KR" b="1" dirty="0" smtClean="0"/>
          </a:p>
          <a:p>
            <a:pPr marL="457200" lvl="1" indent="0">
              <a:buNone/>
            </a:pPr>
            <a:r>
              <a:rPr lang="en-US" altLang="ko-KR" sz="1400" dirty="0" smtClean="0"/>
              <a:t>( </a:t>
            </a:r>
            <a:r>
              <a:rPr lang="en-US" altLang="ko-KR" sz="14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%defines “</a:t>
            </a:r>
            <a:r>
              <a:rPr lang="en-US" altLang="ko-KR" sz="1400" dirty="0" err="1"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parser.h</a:t>
            </a:r>
            <a:r>
              <a:rPr lang="en-US" altLang="ko-KR" sz="14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a:t>
            </a:r>
            <a:r>
              <a:rPr lang="en-US" altLang="ko-KR" sz="1400" dirty="0" smtClean="0">
                <a:solidFill>
                  <a:schemeClr val="tx1"/>
                </a:solidFill>
              </a:rPr>
              <a:t> </a:t>
            </a:r>
            <a:r>
              <a:rPr lang="en-US" altLang="ko-KR" sz="1400" dirty="0" smtClean="0"/>
              <a:t>in </a:t>
            </a:r>
            <a:r>
              <a:rPr lang="en-US" altLang="ko-KR" sz="1400" dirty="0" err="1" smtClean="0"/>
              <a:t>parser.y</a:t>
            </a:r>
            <a:r>
              <a:rPr lang="en-US" altLang="ko-KR" sz="1400" dirty="0" smtClean="0"/>
              <a:t> directs Bison to generate </a:t>
            </a:r>
            <a:r>
              <a:rPr lang="en-US" altLang="ko-KR" sz="1400" dirty="0" err="1" smtClean="0"/>
              <a:t>parser.h</a:t>
            </a:r>
            <a:r>
              <a:rPr lang="en-US" altLang="ko-KR" sz="1400" dirty="0" smtClean="0"/>
              <a:t>)</a:t>
            </a:r>
            <a:br>
              <a:rPr lang="en-US" altLang="ko-KR" sz="1400" dirty="0" smtClean="0"/>
            </a:br>
            <a:endParaRPr lang="en-US" altLang="ko-KR" sz="1400" dirty="0" smtClean="0"/>
          </a:p>
          <a:p>
            <a:pPr>
              <a:buFont typeface="+mj-lt"/>
              <a:buAutoNum type="arabicPeriod"/>
            </a:pPr>
            <a:r>
              <a:rPr lang="en-US" altLang="ko-KR" dirty="0"/>
              <a:t>f</a:t>
            </a:r>
            <a:r>
              <a:rPr lang="en-US" altLang="ko-KR" dirty="0" smtClean="0"/>
              <a:t>lex –o lexer.cpp </a:t>
            </a:r>
            <a:r>
              <a:rPr lang="en-US" altLang="ko-KR" dirty="0" err="1" smtClean="0"/>
              <a:t>lexer.l</a:t>
            </a:r>
            <a:endParaRPr lang="en-US" altLang="ko-KR" dirty="0" smtClean="0"/>
          </a:p>
          <a:p>
            <a:pPr marL="457200" lvl="1" indent="0">
              <a:buNone/>
            </a:pPr>
            <a:r>
              <a:rPr lang="en-US" altLang="ko-KR" dirty="0" smtClean="0"/>
              <a:t>Compile </a:t>
            </a:r>
            <a:r>
              <a:rPr lang="en-US" altLang="ko-KR" b="1" dirty="0" err="1" smtClean="0"/>
              <a:t>lexer.l</a:t>
            </a:r>
            <a:r>
              <a:rPr lang="en-US" altLang="ko-KR" dirty="0" smtClean="0"/>
              <a:t> and generate </a:t>
            </a:r>
            <a:r>
              <a:rPr lang="en-US" altLang="ko-KR" b="1" dirty="0" smtClean="0"/>
              <a:t>lexer.cpp</a:t>
            </a:r>
          </a:p>
          <a:p>
            <a:pPr marL="457200" lvl="1" indent="0">
              <a:buNone/>
            </a:pPr>
            <a:endParaRPr lang="en-US" altLang="ko-KR" b="1" dirty="0" smtClean="0"/>
          </a:p>
          <a:p>
            <a:pPr marL="400050">
              <a:buFont typeface="+mj-lt"/>
              <a:buAutoNum type="arabicPeriod"/>
            </a:pPr>
            <a:r>
              <a:rPr lang="en-US" altLang="ko-KR" dirty="0" smtClean="0"/>
              <a:t>Finally to build source.exe</a:t>
            </a:r>
          </a:p>
          <a:p>
            <a:pPr marL="800100" lvl="1">
              <a:buFont typeface="Wingdings" panose="05000000000000000000" pitchFamily="2" charset="2"/>
              <a:buChar char="§"/>
            </a:pPr>
            <a:r>
              <a:rPr lang="en-US" altLang="ko-KR" dirty="0" smtClean="0"/>
              <a:t>using Microsoft compiler</a:t>
            </a:r>
            <a:br>
              <a:rPr lang="en-US" altLang="ko-KR" dirty="0" smtClean="0"/>
            </a:br>
            <a:r>
              <a:rPr lang="en-US" altLang="ko-KR" b="1" dirty="0" smtClean="0">
                <a:solidFill>
                  <a:schemeClr val="tx1"/>
                </a:solidFill>
              </a:rPr>
              <a:t>prompt&gt;cl /</a:t>
            </a:r>
            <a:r>
              <a:rPr lang="en-US" altLang="ko-KR" b="1" dirty="0" err="1" smtClean="0">
                <a:solidFill>
                  <a:schemeClr val="tx1"/>
                </a:solidFill>
              </a:rPr>
              <a:t>EHsc</a:t>
            </a:r>
            <a:r>
              <a:rPr lang="en-US" altLang="ko-KR" b="1" dirty="0" smtClean="0">
                <a:solidFill>
                  <a:schemeClr val="tx1"/>
                </a:solidFill>
              </a:rPr>
              <a:t> source.cpp lexer.cpp parser.cpp /Fe: source.exe</a:t>
            </a:r>
          </a:p>
          <a:p>
            <a:pPr marL="800100" lvl="1">
              <a:buFont typeface="Wingdings" panose="05000000000000000000" pitchFamily="2" charset="2"/>
              <a:buChar char="§"/>
            </a:pPr>
            <a:r>
              <a:rPr lang="en-US" altLang="ko-KR" dirty="0" smtClean="0"/>
              <a:t>using GNU compiler</a:t>
            </a:r>
            <a:br>
              <a:rPr lang="en-US" altLang="ko-KR" dirty="0" smtClean="0"/>
            </a:br>
            <a:r>
              <a:rPr lang="en-US" altLang="ko-KR" b="1" dirty="0" smtClean="0">
                <a:solidFill>
                  <a:schemeClr val="tx1"/>
                </a:solidFill>
              </a:rPr>
              <a:t>prompt&gt;g</a:t>
            </a:r>
            <a:r>
              <a:rPr lang="en-US" altLang="ko-KR" b="1" dirty="0">
                <a:solidFill>
                  <a:schemeClr val="tx1"/>
                </a:solidFill>
              </a:rPr>
              <a:t>++ source.cpp lexer.cpp parser.cpp –</a:t>
            </a:r>
            <a:r>
              <a:rPr lang="en-US" altLang="ko-KR" b="1" dirty="0" smtClean="0">
                <a:solidFill>
                  <a:schemeClr val="tx1"/>
                </a:solidFill>
              </a:rPr>
              <a:t>o source.exe</a:t>
            </a:r>
            <a:endParaRPr lang="en-US" altLang="ko-KR" b="1" dirty="0">
              <a:solidFill>
                <a:schemeClr val="tx1"/>
              </a:solidFill>
            </a:endParaRPr>
          </a:p>
        </p:txBody>
      </p:sp>
    </p:spTree>
    <p:extLst>
      <p:ext uri="{BB962C8B-B14F-4D97-AF65-F5344CB8AC3E}">
        <p14:creationId xmlns:p14="http://schemas.microsoft.com/office/powerpoint/2010/main" val="1900697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4435" y="443979"/>
            <a:ext cx="6580969" cy="772206"/>
          </a:xfrm>
        </p:spPr>
        <p:txBody>
          <a:bodyPr>
            <a:normAutofit/>
          </a:bodyPr>
          <a:lstStyle/>
          <a:p>
            <a:r>
              <a:rPr lang="en-US" altLang="ko-KR" dirty="0" smtClean="0"/>
              <a:t>5. Function Call Sequence</a:t>
            </a:r>
            <a:endParaRPr lang="ko-KR" altLang="en-US" dirty="0"/>
          </a:p>
        </p:txBody>
      </p:sp>
      <p:sp>
        <p:nvSpPr>
          <p:cNvPr id="4" name="TextBox 3"/>
          <p:cNvSpPr txBox="1"/>
          <p:nvPr/>
        </p:nvSpPr>
        <p:spPr>
          <a:xfrm>
            <a:off x="830965" y="1444336"/>
            <a:ext cx="2925490" cy="3200876"/>
          </a:xfrm>
          <a:prstGeom prst="rect">
            <a:avLst/>
          </a:prstGeom>
          <a:solidFill>
            <a:schemeClr val="accent1">
              <a:alpha val="20000"/>
            </a:schemeClr>
          </a:solidFill>
          <a:ln>
            <a:solidFill>
              <a:schemeClr val="accent1"/>
            </a:solidFill>
          </a:ln>
        </p:spPr>
        <p:txBody>
          <a:bodyPr wrap="square" rtlCol="0">
            <a:spAutoFit/>
          </a:bodyPr>
          <a:lstStyle/>
          <a:p>
            <a:r>
              <a:rPr lang="en-US" altLang="ko-KR" sz="2000" b="1" dirty="0" smtClean="0"/>
              <a:t>Source.cpp</a:t>
            </a:r>
            <a:r>
              <a:rPr lang="en-US" altLang="ko-KR" sz="1600" dirty="0" smtClean="0"/>
              <a:t/>
            </a:r>
            <a:br>
              <a:rPr lang="en-US" altLang="ko-KR" sz="1600" dirty="0" smtClean="0"/>
            </a:br>
            <a:r>
              <a:rPr lang="en-US" altLang="ko-KR" sz="1600" dirty="0" smtClean="0"/>
              <a:t/>
            </a:r>
            <a:br>
              <a:rPr lang="en-US" altLang="ko-KR" sz="1600" dirty="0" smtClean="0"/>
            </a:br>
            <a:r>
              <a:rPr lang="en-US" altLang="ko-KR" sz="1600" dirty="0" err="1" smtClean="0"/>
              <a:t>int</a:t>
            </a:r>
            <a:r>
              <a:rPr lang="en-US" altLang="ko-KR" sz="1600" dirty="0" smtClean="0"/>
              <a:t> main()</a:t>
            </a:r>
            <a:br>
              <a:rPr lang="en-US" altLang="ko-KR" sz="1600" dirty="0" smtClean="0"/>
            </a:br>
            <a:r>
              <a:rPr lang="en-US" altLang="ko-KR" sz="1600" dirty="0" smtClean="0"/>
              <a:t>{</a:t>
            </a:r>
            <a:br>
              <a:rPr lang="en-US" altLang="ko-KR" sz="1600" dirty="0" smtClean="0"/>
            </a:br>
            <a:r>
              <a:rPr lang="en-US" altLang="ko-KR" sz="1600" dirty="0" smtClean="0"/>
              <a:t>        </a:t>
            </a:r>
            <a:r>
              <a:rPr lang="en-US" altLang="ko-KR" sz="2000" b="1" dirty="0" err="1" smtClean="0"/>
              <a:t>yyparse</a:t>
            </a:r>
            <a:r>
              <a:rPr lang="en-US" altLang="ko-KR" sz="2000" b="1" dirty="0" smtClean="0"/>
              <a:t>();</a:t>
            </a:r>
            <a:r>
              <a:rPr lang="en-US" altLang="ko-KR" sz="1600" dirty="0" smtClean="0"/>
              <a:t/>
            </a:r>
            <a:br>
              <a:rPr lang="en-US" altLang="ko-KR" sz="1600" dirty="0" smtClean="0"/>
            </a:br>
            <a:r>
              <a:rPr lang="en-US" altLang="ko-KR" sz="1600" dirty="0" smtClean="0"/>
              <a:t>}</a:t>
            </a:r>
            <a:br>
              <a:rPr lang="en-US" altLang="ko-KR" sz="1600" dirty="0" smtClean="0"/>
            </a:br>
            <a:r>
              <a:rPr lang="en-US" altLang="ko-KR" sz="1600" dirty="0" smtClean="0"/>
              <a:t/>
            </a:r>
            <a:br>
              <a:rPr lang="en-US" altLang="ko-KR" sz="1600" dirty="0" smtClean="0"/>
            </a:br>
            <a:r>
              <a:rPr lang="en-US" altLang="ko-KR" sz="1600" dirty="0" smtClean="0"/>
              <a:t/>
            </a:r>
            <a:br>
              <a:rPr lang="en-US" altLang="ko-KR" sz="1600" dirty="0" smtClean="0"/>
            </a:br>
            <a:r>
              <a:rPr lang="en-US" altLang="ko-KR" sz="1600" dirty="0" smtClean="0"/>
              <a:t>void </a:t>
            </a:r>
            <a:r>
              <a:rPr lang="en-US" altLang="ko-KR" b="1" dirty="0" err="1" smtClean="0"/>
              <a:t>yyerror</a:t>
            </a:r>
            <a:r>
              <a:rPr lang="en-US" altLang="ko-KR" b="1" dirty="0" smtClean="0"/>
              <a:t>(</a:t>
            </a:r>
            <a:r>
              <a:rPr lang="en-US" altLang="ko-KR" b="1" dirty="0" err="1" smtClean="0"/>
              <a:t>const</a:t>
            </a:r>
            <a:r>
              <a:rPr lang="en-US" altLang="ko-KR" b="1" dirty="0" smtClean="0"/>
              <a:t> char*)</a:t>
            </a:r>
            <a:r>
              <a:rPr lang="en-US" altLang="ko-KR" sz="1600" dirty="0" smtClean="0"/>
              <a:t/>
            </a:r>
            <a:br>
              <a:rPr lang="en-US" altLang="ko-KR" sz="1600" dirty="0" smtClean="0"/>
            </a:br>
            <a:r>
              <a:rPr lang="en-US" altLang="ko-KR" sz="1600" dirty="0" smtClean="0"/>
              <a:t>{</a:t>
            </a:r>
            <a:br>
              <a:rPr lang="en-US" altLang="ko-KR" sz="1600" dirty="0" smtClean="0"/>
            </a:br>
            <a:r>
              <a:rPr lang="en-US" altLang="ko-KR" sz="1600" dirty="0" smtClean="0"/>
              <a:t>           …</a:t>
            </a:r>
            <a:br>
              <a:rPr lang="en-US" altLang="ko-KR" sz="1600" dirty="0" smtClean="0"/>
            </a:br>
            <a:r>
              <a:rPr lang="en-US" altLang="ko-KR" sz="1600" dirty="0" smtClean="0"/>
              <a:t>}</a:t>
            </a:r>
            <a:endParaRPr lang="ko-KR" altLang="en-US" sz="1600" dirty="0"/>
          </a:p>
        </p:txBody>
      </p:sp>
      <p:sp>
        <p:nvSpPr>
          <p:cNvPr id="5" name="TextBox 4"/>
          <p:cNvSpPr txBox="1"/>
          <p:nvPr/>
        </p:nvSpPr>
        <p:spPr>
          <a:xfrm>
            <a:off x="4053015" y="1444336"/>
            <a:ext cx="4263081" cy="5201424"/>
          </a:xfrm>
          <a:prstGeom prst="rect">
            <a:avLst/>
          </a:prstGeom>
          <a:solidFill>
            <a:srgbClr val="002060">
              <a:alpha val="20000"/>
            </a:srgbClr>
          </a:solidFill>
          <a:ln>
            <a:solidFill>
              <a:schemeClr val="accent1"/>
            </a:solidFill>
          </a:ln>
        </p:spPr>
        <p:txBody>
          <a:bodyPr wrap="square" rtlCol="0">
            <a:spAutoFit/>
          </a:bodyPr>
          <a:lstStyle/>
          <a:p>
            <a:r>
              <a:rPr lang="en-US" altLang="ko-KR" sz="2000" b="1" dirty="0"/>
              <a:t>p</a:t>
            </a:r>
            <a:r>
              <a:rPr lang="en-US" altLang="ko-KR" sz="2000" b="1" dirty="0" smtClean="0"/>
              <a:t>arser.cpp</a:t>
            </a:r>
            <a:r>
              <a:rPr lang="en-US" altLang="ko-KR" dirty="0" smtClean="0"/>
              <a:t/>
            </a:r>
            <a:br>
              <a:rPr lang="en-US" altLang="ko-KR" dirty="0" smtClean="0"/>
            </a:br>
            <a:r>
              <a:rPr lang="en-US" altLang="ko-KR" dirty="0" smtClean="0"/>
              <a:t/>
            </a:r>
            <a:br>
              <a:rPr lang="en-US" altLang="ko-KR" dirty="0" smtClean="0"/>
            </a:br>
            <a:r>
              <a:rPr lang="en-US" altLang="ko-KR" sz="1600" dirty="0" err="1" smtClean="0"/>
              <a:t>int</a:t>
            </a:r>
            <a:r>
              <a:rPr lang="en-US" altLang="ko-KR" sz="1600" dirty="0" smtClean="0"/>
              <a:t> </a:t>
            </a:r>
            <a:r>
              <a:rPr lang="en-US" altLang="ko-KR" b="1" dirty="0" err="1" smtClean="0"/>
              <a:t>yyparse</a:t>
            </a:r>
            <a:r>
              <a:rPr lang="en-US" altLang="ko-KR" b="1" dirty="0" smtClean="0"/>
              <a:t>()</a:t>
            </a:r>
            <a:r>
              <a:rPr lang="en-US" altLang="ko-KR" sz="1600" dirty="0" smtClean="0"/>
              <a:t/>
            </a:r>
            <a:br>
              <a:rPr lang="en-US" altLang="ko-KR" sz="1600" dirty="0" smtClean="0"/>
            </a:br>
            <a:r>
              <a:rPr lang="en-US" altLang="ko-KR" sz="1600" dirty="0" smtClean="0"/>
              <a:t>{</a:t>
            </a:r>
            <a:br>
              <a:rPr lang="en-US" altLang="ko-KR" sz="1600" dirty="0" smtClean="0"/>
            </a:br>
            <a:r>
              <a:rPr lang="en-US" altLang="ko-KR" sz="1600" dirty="0" smtClean="0"/>
              <a:t/>
            </a:r>
            <a:br>
              <a:rPr lang="en-US" altLang="ko-KR" sz="1600" dirty="0" smtClean="0"/>
            </a:br>
            <a:r>
              <a:rPr lang="en-US" altLang="ko-KR" sz="1600" dirty="0" smtClean="0"/>
              <a:t>     while( </a:t>
            </a:r>
            <a:r>
              <a:rPr lang="en-US" altLang="ko-KR" b="1" dirty="0" smtClean="0"/>
              <a:t>(token = </a:t>
            </a:r>
            <a:r>
              <a:rPr lang="en-US" altLang="ko-KR" b="1" dirty="0" err="1" smtClean="0"/>
              <a:t>yylex</a:t>
            </a:r>
            <a:r>
              <a:rPr lang="en-US" altLang="ko-KR" b="1" dirty="0" smtClean="0"/>
              <a:t>()) != 0</a:t>
            </a:r>
            <a:r>
              <a:rPr lang="en-US" altLang="ko-KR" sz="1600" dirty="0" smtClean="0"/>
              <a:t> )</a:t>
            </a:r>
            <a:br>
              <a:rPr lang="en-US" altLang="ko-KR" sz="1600" dirty="0" smtClean="0"/>
            </a:br>
            <a:r>
              <a:rPr lang="en-US" altLang="ko-KR" sz="1600" dirty="0" smtClean="0"/>
              <a:t>	{</a:t>
            </a:r>
            <a:br>
              <a:rPr lang="en-US" altLang="ko-KR" sz="1600" dirty="0" smtClean="0"/>
            </a:br>
            <a:r>
              <a:rPr lang="en-US" altLang="ko-KR" sz="1600" dirty="0" smtClean="0"/>
              <a:t>		switch(token)</a:t>
            </a:r>
            <a:br>
              <a:rPr lang="en-US" altLang="ko-KR" sz="1600" dirty="0" smtClean="0"/>
            </a:br>
            <a:r>
              <a:rPr lang="en-US" altLang="ko-KR" sz="1600" dirty="0" smtClean="0"/>
              <a:t>		{</a:t>
            </a:r>
            <a:br>
              <a:rPr lang="en-US" altLang="ko-KR" sz="1600" dirty="0" smtClean="0"/>
            </a:br>
            <a:r>
              <a:rPr lang="en-US" altLang="ko-KR" sz="1600" dirty="0" smtClean="0"/>
              <a:t>			case rule1:</a:t>
            </a:r>
            <a:br>
              <a:rPr lang="en-US" altLang="ko-KR" sz="1600" dirty="0" smtClean="0"/>
            </a:br>
            <a:r>
              <a:rPr lang="en-US" altLang="ko-KR" sz="1600" dirty="0"/>
              <a:t>				</a:t>
            </a:r>
            <a:r>
              <a:rPr lang="en-US" altLang="ko-KR" sz="1600" dirty="0" smtClean="0"/>
              <a:t>…</a:t>
            </a:r>
            <a:br>
              <a:rPr lang="en-US" altLang="ko-KR" sz="1600" dirty="0" smtClean="0"/>
            </a:br>
            <a:r>
              <a:rPr lang="en-US" altLang="ko-KR" sz="1600" dirty="0" smtClean="0"/>
              <a:t>			case rule2:</a:t>
            </a:r>
            <a:br>
              <a:rPr lang="en-US" altLang="ko-KR" sz="1600" dirty="0" smtClean="0"/>
            </a:br>
            <a:r>
              <a:rPr lang="en-US" altLang="ko-KR" sz="1600" dirty="0"/>
              <a:t>				…</a:t>
            </a:r>
            <a:br>
              <a:rPr lang="en-US" altLang="ko-KR" sz="1600" dirty="0"/>
            </a:br>
            <a:r>
              <a:rPr lang="en-US" altLang="ko-KR" sz="1600" dirty="0" smtClean="0"/>
              <a:t>			case rule3:</a:t>
            </a:r>
            <a:br>
              <a:rPr lang="en-US" altLang="ko-KR" sz="1600" dirty="0" smtClean="0"/>
            </a:br>
            <a:r>
              <a:rPr lang="en-US" altLang="ko-KR" sz="1600" dirty="0" smtClean="0"/>
              <a:t/>
            </a:r>
            <a:br>
              <a:rPr lang="en-US" altLang="ko-KR" sz="1600" dirty="0" smtClean="0"/>
            </a:br>
            <a:r>
              <a:rPr lang="en-US" altLang="ko-KR" sz="1600" dirty="0" smtClean="0"/>
              <a:t>			if error then </a:t>
            </a:r>
            <a:r>
              <a:rPr lang="en-US" altLang="ko-KR" b="1" dirty="0" err="1" smtClean="0"/>
              <a:t>yyerror</a:t>
            </a:r>
            <a:r>
              <a:rPr lang="en-US" altLang="ko-KR" b="1" dirty="0" smtClean="0"/>
              <a:t>(</a:t>
            </a:r>
            <a:r>
              <a:rPr lang="en-US" altLang="ko-KR" b="1" dirty="0" err="1" smtClean="0"/>
              <a:t>msg</a:t>
            </a:r>
            <a:r>
              <a:rPr lang="en-US" altLang="ko-KR" b="1" dirty="0" smtClean="0"/>
              <a:t>)</a:t>
            </a:r>
            <a:r>
              <a:rPr lang="en-US" altLang="ko-KR" dirty="0" smtClean="0"/>
              <a:t/>
            </a:r>
            <a:br>
              <a:rPr lang="en-US" altLang="ko-KR" dirty="0" smtClean="0"/>
            </a:br>
            <a:r>
              <a:rPr lang="en-US" altLang="ko-KR" sz="1600" dirty="0" smtClean="0"/>
              <a:t>		}</a:t>
            </a:r>
            <a:br>
              <a:rPr lang="en-US" altLang="ko-KR" sz="1600" dirty="0" smtClean="0"/>
            </a:br>
            <a:r>
              <a:rPr lang="en-US" altLang="ko-KR" sz="1600" dirty="0" smtClean="0"/>
              <a:t>	}</a:t>
            </a:r>
            <a:br>
              <a:rPr lang="en-US" altLang="ko-KR" sz="1600" dirty="0" smtClean="0"/>
            </a:br>
            <a:r>
              <a:rPr lang="en-US" altLang="ko-KR" sz="1600" dirty="0" smtClean="0"/>
              <a:t>      return xxx;</a:t>
            </a:r>
            <a:br>
              <a:rPr lang="en-US" altLang="ko-KR" sz="1600" dirty="0" smtClean="0"/>
            </a:br>
            <a:r>
              <a:rPr lang="en-US" altLang="ko-KR" sz="1600" dirty="0" smtClean="0"/>
              <a:t>}</a:t>
            </a:r>
            <a:endParaRPr lang="ko-KR" altLang="en-US" sz="1600" dirty="0"/>
          </a:p>
        </p:txBody>
      </p:sp>
      <p:sp>
        <p:nvSpPr>
          <p:cNvPr id="6" name="TextBox 5"/>
          <p:cNvSpPr txBox="1"/>
          <p:nvPr/>
        </p:nvSpPr>
        <p:spPr>
          <a:xfrm>
            <a:off x="8822721" y="1444336"/>
            <a:ext cx="3052122" cy="4124206"/>
          </a:xfrm>
          <a:prstGeom prst="rect">
            <a:avLst/>
          </a:prstGeom>
          <a:solidFill>
            <a:schemeClr val="accent4">
              <a:alpha val="51000"/>
            </a:schemeClr>
          </a:solidFill>
          <a:ln>
            <a:solidFill>
              <a:schemeClr val="accent1"/>
            </a:solidFill>
          </a:ln>
        </p:spPr>
        <p:txBody>
          <a:bodyPr wrap="square" rtlCol="0">
            <a:spAutoFit/>
          </a:bodyPr>
          <a:lstStyle/>
          <a:p>
            <a:r>
              <a:rPr lang="en-US" altLang="ko-KR" sz="2000" b="1" dirty="0"/>
              <a:t>l</a:t>
            </a:r>
            <a:r>
              <a:rPr lang="en-US" altLang="ko-KR" sz="2000" b="1" dirty="0" smtClean="0"/>
              <a:t>exer.cpp</a:t>
            </a:r>
            <a:r>
              <a:rPr lang="en-US" altLang="ko-KR" dirty="0" smtClean="0"/>
              <a:t/>
            </a:r>
            <a:br>
              <a:rPr lang="en-US" altLang="ko-KR" dirty="0" smtClean="0"/>
            </a:br>
            <a:r>
              <a:rPr lang="en-US" altLang="ko-KR" dirty="0" smtClean="0"/>
              <a:t/>
            </a:r>
            <a:br>
              <a:rPr lang="en-US" altLang="ko-KR" dirty="0" smtClean="0"/>
            </a:br>
            <a:r>
              <a:rPr lang="en-US" altLang="ko-KR" sz="1600" dirty="0" err="1" smtClean="0"/>
              <a:t>int</a:t>
            </a:r>
            <a:r>
              <a:rPr lang="en-US" altLang="ko-KR" sz="1600" dirty="0" smtClean="0"/>
              <a:t> </a:t>
            </a:r>
            <a:r>
              <a:rPr lang="en-US" altLang="ko-KR" b="1" dirty="0" err="1" smtClean="0"/>
              <a:t>yylex</a:t>
            </a:r>
            <a:r>
              <a:rPr lang="en-US" altLang="ko-KR" b="1" dirty="0" smtClean="0"/>
              <a:t>()</a:t>
            </a:r>
            <a:r>
              <a:rPr lang="en-US" altLang="ko-KR" sz="1600" dirty="0" smtClean="0"/>
              <a:t/>
            </a:r>
            <a:br>
              <a:rPr lang="en-US" altLang="ko-KR" sz="1600" dirty="0" smtClean="0"/>
            </a:br>
            <a:r>
              <a:rPr lang="en-US" altLang="ko-KR" sz="1600" dirty="0" smtClean="0"/>
              <a:t>{</a:t>
            </a:r>
            <a:br>
              <a:rPr lang="en-US" altLang="ko-KR" sz="1600" dirty="0" smtClean="0"/>
            </a:br>
            <a:r>
              <a:rPr lang="en-US" altLang="ko-KR" sz="1600" dirty="0" smtClean="0"/>
              <a:t>    </a:t>
            </a:r>
            <a:br>
              <a:rPr lang="en-US" altLang="ko-KR" sz="1600" dirty="0" smtClean="0"/>
            </a:br>
            <a:r>
              <a:rPr lang="en-US" altLang="ko-KR" sz="1600" dirty="0" smtClean="0"/>
              <a:t> 	case 1:</a:t>
            </a:r>
            <a:br>
              <a:rPr lang="en-US" altLang="ko-KR" sz="1600" dirty="0" smtClean="0"/>
            </a:br>
            <a:r>
              <a:rPr lang="en-US" altLang="ko-KR" sz="1600" dirty="0" smtClean="0"/>
              <a:t>		return token1</a:t>
            </a:r>
            <a:br>
              <a:rPr lang="en-US" altLang="ko-KR" sz="1600" dirty="0" smtClean="0"/>
            </a:br>
            <a:r>
              <a:rPr lang="en-US" altLang="ko-KR" sz="1600" dirty="0" smtClean="0"/>
              <a:t/>
            </a:r>
            <a:br>
              <a:rPr lang="en-US" altLang="ko-KR" sz="1600" dirty="0" smtClean="0"/>
            </a:br>
            <a:r>
              <a:rPr lang="en-US" altLang="ko-KR" sz="1600" dirty="0" smtClean="0"/>
              <a:t>	case 2:</a:t>
            </a:r>
            <a:br>
              <a:rPr lang="en-US" altLang="ko-KR" sz="1600" dirty="0" smtClean="0"/>
            </a:br>
            <a:r>
              <a:rPr lang="en-US" altLang="ko-KR" sz="1600" dirty="0" smtClean="0"/>
              <a:t>		return token2</a:t>
            </a:r>
            <a:br>
              <a:rPr lang="en-US" altLang="ko-KR" sz="1600" dirty="0" smtClean="0"/>
            </a:br>
            <a:r>
              <a:rPr lang="en-US" altLang="ko-KR" sz="1600" dirty="0" smtClean="0"/>
              <a:t/>
            </a:r>
            <a:br>
              <a:rPr lang="en-US" altLang="ko-KR" sz="1600" dirty="0" smtClean="0"/>
            </a:br>
            <a:r>
              <a:rPr lang="en-US" altLang="ko-KR" sz="1600" dirty="0" smtClean="0"/>
              <a:t>	case 3:</a:t>
            </a:r>
          </a:p>
          <a:p>
            <a:r>
              <a:rPr lang="en-US" altLang="ko-KR" sz="1600" dirty="0"/>
              <a:t>	</a:t>
            </a:r>
            <a:r>
              <a:rPr lang="en-US" altLang="ko-KR" sz="1600" dirty="0" smtClean="0"/>
              <a:t>	return token3</a:t>
            </a:r>
          </a:p>
          <a:p>
            <a:endParaRPr lang="en-US" altLang="ko-KR" sz="1600" dirty="0"/>
          </a:p>
          <a:p>
            <a:r>
              <a:rPr lang="en-US" altLang="ko-KR" sz="1600" dirty="0" smtClean="0"/>
              <a:t>		…          </a:t>
            </a:r>
            <a:br>
              <a:rPr lang="en-US" altLang="ko-KR" sz="1600" dirty="0" smtClean="0"/>
            </a:br>
            <a:r>
              <a:rPr lang="en-US" altLang="ko-KR" sz="1600" dirty="0" smtClean="0"/>
              <a:t>}</a:t>
            </a:r>
            <a:endParaRPr lang="ko-KR" altLang="en-US" sz="1600" dirty="0"/>
          </a:p>
        </p:txBody>
      </p:sp>
      <p:cxnSp>
        <p:nvCxnSpPr>
          <p:cNvPr id="8" name="Elbow Connector 7"/>
          <p:cNvCxnSpPr/>
          <p:nvPr/>
        </p:nvCxnSpPr>
        <p:spPr>
          <a:xfrm flipV="1">
            <a:off x="2767914" y="2236575"/>
            <a:ext cx="1285101" cy="518984"/>
          </a:xfrm>
          <a:prstGeom prst="bentConnector3">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p:cNvCxnSpPr/>
          <p:nvPr/>
        </p:nvCxnSpPr>
        <p:spPr>
          <a:xfrm flipV="1">
            <a:off x="7587049" y="2236575"/>
            <a:ext cx="1235672" cy="792810"/>
          </a:xfrm>
          <a:prstGeom prst="bentConnector3">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0800000">
            <a:off x="3645245" y="3707029"/>
            <a:ext cx="4337220" cy="1532237"/>
          </a:xfrm>
          <a:prstGeom prst="bentConnector3">
            <a:avLst>
              <a:gd name="adj1" fmla="val 22650"/>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94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smtClean="0"/>
              <a:t>6. Settings in Visual Studio IDE </a:t>
            </a:r>
            <a:endParaRPr lang="ko-KR" altLang="en-US" dirty="0"/>
          </a:p>
        </p:txBody>
      </p:sp>
      <p:sp>
        <p:nvSpPr>
          <p:cNvPr id="3" name="Content Placeholder 2"/>
          <p:cNvSpPr>
            <a:spLocks noGrp="1"/>
          </p:cNvSpPr>
          <p:nvPr>
            <p:ph idx="1"/>
          </p:nvPr>
        </p:nvSpPr>
        <p:spPr>
          <a:xfrm>
            <a:off x="2589212" y="1556951"/>
            <a:ext cx="8915400" cy="4843849"/>
          </a:xfrm>
        </p:spPr>
        <p:txBody>
          <a:bodyPr>
            <a:normAutofit fontScale="92500" lnSpcReduction="20000"/>
          </a:bodyPr>
          <a:lstStyle/>
          <a:p>
            <a:pPr marL="0" indent="0">
              <a:buNone/>
            </a:pPr>
            <a:r>
              <a:rPr lang="en-US" altLang="ko-KR" dirty="0" smtClean="0"/>
              <a:t>Keep it in mind that we have to compile </a:t>
            </a:r>
            <a:r>
              <a:rPr lang="en-US" altLang="ko-KR" b="1" dirty="0" err="1" smtClean="0"/>
              <a:t>parser.y</a:t>
            </a:r>
            <a:r>
              <a:rPr lang="en-US" altLang="ko-KR" dirty="0" smtClean="0"/>
              <a:t> </a:t>
            </a:r>
            <a:r>
              <a:rPr lang="en-US" altLang="ko-KR" b="1" dirty="0" smtClean="0"/>
              <a:t>FIRST</a:t>
            </a:r>
            <a:r>
              <a:rPr lang="en-US" altLang="ko-KR" dirty="0" smtClean="0"/>
              <a:t> with Bison</a:t>
            </a:r>
          </a:p>
          <a:p>
            <a:pPr marL="0" indent="0">
              <a:buNone/>
            </a:pPr>
            <a:r>
              <a:rPr lang="en-US" altLang="ko-KR" dirty="0" smtClean="0"/>
              <a:t>For the command-line command;</a:t>
            </a:r>
          </a:p>
          <a:p>
            <a:pPr marL="0" indent="0">
              <a:buNone/>
            </a:pPr>
            <a:r>
              <a:rPr lang="en-US" altLang="ko-KR" dirty="0" smtClean="0"/>
              <a:t/>
            </a:r>
            <a:br>
              <a:rPr lang="en-US" altLang="ko-KR" dirty="0" smtClean="0"/>
            </a:br>
            <a:r>
              <a:rPr lang="en-US" altLang="ko-KR" dirty="0" smtClean="0"/>
              <a:t>	</a:t>
            </a:r>
            <a:r>
              <a:rPr lang="en-US" altLang="ko-KR" b="1" dirty="0" smtClean="0">
                <a:solidFill>
                  <a:schemeClr val="tx1"/>
                </a:solidFill>
              </a:rPr>
              <a:t>prompt&gt; bison </a:t>
            </a:r>
            <a:r>
              <a:rPr lang="en-US" altLang="ko-KR" b="1" dirty="0" smtClean="0">
                <a:solidFill>
                  <a:schemeClr val="tx1"/>
                </a:solidFill>
              </a:rPr>
              <a:t>-o </a:t>
            </a:r>
            <a:r>
              <a:rPr lang="en-US" altLang="ko-KR" b="1" dirty="0" smtClean="0">
                <a:solidFill>
                  <a:schemeClr val="tx1"/>
                </a:solidFill>
              </a:rPr>
              <a:t>parser.cpp </a:t>
            </a:r>
            <a:r>
              <a:rPr lang="en-US" altLang="ko-KR" b="1" dirty="0" err="1" smtClean="0">
                <a:solidFill>
                  <a:schemeClr val="tx1"/>
                </a:solidFill>
              </a:rPr>
              <a:t>parser.y</a:t>
            </a:r>
            <a:endParaRPr lang="en-US" altLang="ko-KR" b="1" dirty="0" smtClean="0">
              <a:solidFill>
                <a:schemeClr val="tx1"/>
              </a:solidFill>
            </a:endParaRPr>
          </a:p>
          <a:p>
            <a:pPr marL="0" indent="0">
              <a:buNone/>
            </a:pPr>
            <a:endParaRPr lang="en-US" altLang="ko-KR" dirty="0" smtClean="0"/>
          </a:p>
          <a:p>
            <a:pPr marL="0" indent="0">
              <a:buNone/>
            </a:pPr>
            <a:r>
              <a:rPr lang="en-US" altLang="ko-KR" dirty="0"/>
              <a:t>i</a:t>
            </a:r>
            <a:r>
              <a:rPr lang="en-US" altLang="ko-KR" dirty="0" smtClean="0"/>
              <a:t>n Visual Studio, </a:t>
            </a:r>
            <a:r>
              <a:rPr lang="en-US" altLang="ko-KR" b="1" dirty="0" smtClean="0"/>
              <a:t>%(Identity)</a:t>
            </a:r>
            <a:r>
              <a:rPr lang="en-US" altLang="ko-KR" dirty="0" smtClean="0"/>
              <a:t> corresponds to </a:t>
            </a:r>
            <a:r>
              <a:rPr lang="en-US" altLang="ko-KR" b="1" dirty="0" err="1" smtClean="0"/>
              <a:t>parser.y</a:t>
            </a:r>
            <a:endParaRPr lang="en-US" altLang="ko-KR" b="1" dirty="0" smtClean="0"/>
          </a:p>
          <a:p>
            <a:pPr marL="0" indent="0">
              <a:buNone/>
            </a:pPr>
            <a:r>
              <a:rPr lang="en-US" altLang="ko-KR" b="1" dirty="0" smtClean="0"/>
              <a:t>%(Filename)</a:t>
            </a:r>
            <a:r>
              <a:rPr lang="en-US" altLang="ko-KR" dirty="0" smtClean="0"/>
              <a:t> corresponds to </a:t>
            </a:r>
            <a:r>
              <a:rPr lang="en-US" altLang="ko-KR" b="1" dirty="0" smtClean="0"/>
              <a:t>parser</a:t>
            </a:r>
            <a:r>
              <a:rPr lang="en-US" altLang="ko-KR" dirty="0" smtClean="0"/>
              <a:t>, which means</a:t>
            </a:r>
            <a:br>
              <a:rPr lang="en-US" altLang="ko-KR" dirty="0" smtClean="0"/>
            </a:br>
            <a:r>
              <a:rPr lang="en-US" altLang="ko-KR" b="1" dirty="0"/>
              <a:t>%</a:t>
            </a:r>
            <a:r>
              <a:rPr lang="en-US" altLang="ko-KR" b="1" dirty="0" smtClean="0"/>
              <a:t>(Filename).cpp</a:t>
            </a:r>
            <a:r>
              <a:rPr lang="en-US" altLang="ko-KR" dirty="0" smtClean="0"/>
              <a:t> resolves to </a:t>
            </a:r>
            <a:r>
              <a:rPr lang="en-US" altLang="ko-KR" b="1" dirty="0" smtClean="0"/>
              <a:t>parser.cpp</a:t>
            </a:r>
            <a:r>
              <a:rPr lang="en-US" altLang="ko-KR" dirty="0" smtClean="0"/>
              <a:t>, So the command-line</a:t>
            </a:r>
            <a:br>
              <a:rPr lang="en-US" altLang="ko-KR" dirty="0" smtClean="0"/>
            </a:br>
            <a:endParaRPr lang="en-US" altLang="ko-KR" b="1" dirty="0" smtClean="0"/>
          </a:p>
          <a:p>
            <a:pPr marL="0" indent="0">
              <a:buNone/>
            </a:pPr>
            <a:r>
              <a:rPr lang="en-US" altLang="ko-KR" dirty="0" smtClean="0"/>
              <a:t>		</a:t>
            </a:r>
            <a:r>
              <a:rPr lang="en-US" altLang="ko-KR" b="1" dirty="0" smtClean="0">
                <a:solidFill>
                  <a:schemeClr val="tx1"/>
                </a:solidFill>
              </a:rPr>
              <a:t>prompt</a:t>
            </a:r>
            <a:r>
              <a:rPr lang="en-US" altLang="ko-KR" b="1" dirty="0">
                <a:solidFill>
                  <a:schemeClr val="tx1"/>
                </a:solidFill>
              </a:rPr>
              <a:t>&gt; bison </a:t>
            </a:r>
            <a:r>
              <a:rPr lang="en-US" altLang="ko-KR" b="1" dirty="0" smtClean="0">
                <a:solidFill>
                  <a:schemeClr val="tx1"/>
                </a:solidFill>
              </a:rPr>
              <a:t>-o  </a:t>
            </a:r>
            <a:r>
              <a:rPr lang="en-US" altLang="ko-KR" b="1" dirty="0" smtClean="0">
                <a:solidFill>
                  <a:schemeClr val="tx1"/>
                </a:solidFill>
              </a:rPr>
              <a:t>parser.cpp  </a:t>
            </a:r>
            <a:r>
              <a:rPr lang="en-US" altLang="ko-KR" b="1" dirty="0" err="1" smtClean="0">
                <a:solidFill>
                  <a:schemeClr val="tx1"/>
                </a:solidFill>
              </a:rPr>
              <a:t>parser.y</a:t>
            </a:r>
            <a:endParaRPr lang="en-US" altLang="ko-KR" b="1" dirty="0">
              <a:solidFill>
                <a:schemeClr val="tx1"/>
              </a:solidFill>
            </a:endParaRPr>
          </a:p>
          <a:p>
            <a:pPr marL="0" indent="0">
              <a:buNone/>
            </a:pPr>
            <a:r>
              <a:rPr lang="en-US" altLang="ko-KR" dirty="0" smtClean="0"/>
              <a:t/>
            </a:r>
            <a:br>
              <a:rPr lang="en-US" altLang="ko-KR" dirty="0" smtClean="0"/>
            </a:br>
            <a:r>
              <a:rPr lang="en-US" altLang="ko-KR" dirty="0" smtClean="0"/>
              <a:t>is equivalent to</a:t>
            </a:r>
            <a:br>
              <a:rPr lang="en-US" altLang="ko-KR" dirty="0" smtClean="0"/>
            </a:br>
            <a:r>
              <a:rPr lang="en-US" altLang="ko-KR" dirty="0" smtClean="0"/>
              <a:t/>
            </a:r>
            <a:br>
              <a:rPr lang="en-US" altLang="ko-KR" dirty="0" smtClean="0"/>
            </a:br>
            <a:r>
              <a:rPr lang="en-US" altLang="ko-KR" dirty="0" smtClean="0"/>
              <a:t>		</a:t>
            </a:r>
            <a:r>
              <a:rPr lang="en-US" altLang="ko-KR" b="1" dirty="0" smtClean="0">
                <a:solidFill>
                  <a:schemeClr val="tx1"/>
                </a:solidFill>
              </a:rPr>
              <a:t>bison </a:t>
            </a:r>
            <a:r>
              <a:rPr lang="en-US" altLang="ko-KR" b="1" dirty="0" smtClean="0">
                <a:solidFill>
                  <a:schemeClr val="tx1"/>
                </a:solidFill>
              </a:rPr>
              <a:t>-o  </a:t>
            </a:r>
            <a:r>
              <a:rPr lang="en-US" altLang="ko-KR" b="1" dirty="0" smtClean="0">
                <a:solidFill>
                  <a:schemeClr val="tx1"/>
                </a:solidFill>
              </a:rPr>
              <a:t>%(Filename).cpp  %(Identity)</a:t>
            </a:r>
            <a:br>
              <a:rPr lang="en-US" altLang="ko-KR" b="1" dirty="0" smtClean="0">
                <a:solidFill>
                  <a:schemeClr val="tx1"/>
                </a:solidFill>
              </a:rPr>
            </a:br>
            <a:r>
              <a:rPr lang="en-US" altLang="ko-KR" dirty="0" smtClean="0"/>
              <a:t/>
            </a:r>
            <a:br>
              <a:rPr lang="en-US" altLang="ko-KR" dirty="0" smtClean="0"/>
            </a:br>
            <a:r>
              <a:rPr lang="en-US" altLang="ko-KR" dirty="0" smtClean="0"/>
              <a:t>in Visual Studio IDE.</a:t>
            </a:r>
            <a:br>
              <a:rPr lang="en-US" altLang="ko-KR" dirty="0" smtClean="0"/>
            </a:br>
            <a:endParaRPr lang="en-US" altLang="ko-KR" dirty="0"/>
          </a:p>
        </p:txBody>
      </p:sp>
    </p:spTree>
    <p:extLst>
      <p:ext uri="{BB962C8B-B14F-4D97-AF65-F5344CB8AC3E}">
        <p14:creationId xmlns:p14="http://schemas.microsoft.com/office/powerpoint/2010/main" val="3152624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5278329" cy="883414"/>
          </a:xfrm>
        </p:spPr>
        <p:txBody>
          <a:bodyPr/>
          <a:lstStyle/>
          <a:p>
            <a:r>
              <a:rPr lang="en-US" altLang="ko-KR" dirty="0" smtClean="0"/>
              <a:t>Bison Compile Settings</a:t>
            </a:r>
            <a:endParaRPr lang="ko-KR" alt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7397" y="1507525"/>
            <a:ext cx="7102641" cy="4917990"/>
          </a:xfrm>
          <a:prstGeom prst="rect">
            <a:avLst/>
          </a:prstGeom>
        </p:spPr>
      </p:pic>
      <p:sp>
        <p:nvSpPr>
          <p:cNvPr id="5" name="TextBox 4"/>
          <p:cNvSpPr txBox="1"/>
          <p:nvPr/>
        </p:nvSpPr>
        <p:spPr>
          <a:xfrm>
            <a:off x="4967417" y="3101546"/>
            <a:ext cx="5745892" cy="2031325"/>
          </a:xfrm>
          <a:prstGeom prst="rect">
            <a:avLst/>
          </a:prstGeom>
          <a:solidFill>
            <a:srgbClr val="002060">
              <a:alpha val="56000"/>
            </a:srgbClr>
          </a:solidFill>
        </p:spPr>
        <p:txBody>
          <a:bodyPr wrap="square" rtlCol="0">
            <a:spAutoFit/>
          </a:bodyPr>
          <a:lstStyle/>
          <a:p>
            <a:r>
              <a:rPr lang="en-US" altLang="ko-KR" dirty="0" smtClean="0"/>
              <a:t/>
            </a:r>
            <a:br>
              <a:rPr lang="en-US" altLang="ko-KR" dirty="0" smtClean="0"/>
            </a:br>
            <a:r>
              <a:rPr lang="en-US" altLang="ko-KR" dirty="0" smtClean="0">
                <a:solidFill>
                  <a:schemeClr val="bg1"/>
                </a:solidFill>
              </a:rPr>
              <a:t>Command Line: </a:t>
            </a:r>
            <a:br>
              <a:rPr lang="en-US" altLang="ko-KR" dirty="0" smtClean="0">
                <a:solidFill>
                  <a:schemeClr val="bg1"/>
                </a:solidFill>
              </a:rPr>
            </a:br>
            <a:r>
              <a:rPr lang="en-US" altLang="ko-KR" dirty="0" smtClean="0">
                <a:solidFill>
                  <a:schemeClr val="bg1"/>
                </a:solidFill>
              </a:rPr>
              <a:t/>
            </a:r>
            <a:br>
              <a:rPr lang="en-US" altLang="ko-KR" dirty="0" smtClean="0">
                <a:solidFill>
                  <a:schemeClr val="bg1"/>
                </a:solidFill>
              </a:rPr>
            </a:br>
            <a:r>
              <a:rPr lang="en-US" altLang="ko-KR" dirty="0" smtClean="0">
                <a:solidFill>
                  <a:schemeClr val="bg1"/>
                </a:solidFill>
              </a:rPr>
              <a:t>			Bison –o %(Filename).cpp %(Identity)</a:t>
            </a:r>
            <a:br>
              <a:rPr lang="en-US" altLang="ko-KR" dirty="0" smtClean="0">
                <a:solidFill>
                  <a:schemeClr val="bg1"/>
                </a:solidFill>
              </a:rPr>
            </a:br>
            <a:r>
              <a:rPr lang="en-US" altLang="ko-KR" dirty="0" smtClean="0">
                <a:solidFill>
                  <a:schemeClr val="bg1"/>
                </a:solidFill>
              </a:rPr>
              <a:t>Outputs:</a:t>
            </a:r>
          </a:p>
          <a:p>
            <a:r>
              <a:rPr lang="en-US" altLang="ko-KR" dirty="0">
                <a:solidFill>
                  <a:schemeClr val="bg1"/>
                </a:solidFill>
              </a:rPr>
              <a:t>	</a:t>
            </a:r>
            <a:r>
              <a:rPr lang="en-US" altLang="ko-KR" dirty="0" smtClean="0">
                <a:solidFill>
                  <a:schemeClr val="bg1"/>
                </a:solidFill>
              </a:rPr>
              <a:t>		%(Filename).cpp ; %(Filename).h</a:t>
            </a:r>
            <a:r>
              <a:rPr lang="en-US" altLang="ko-KR" dirty="0" smtClean="0"/>
              <a:t/>
            </a:r>
            <a:br>
              <a:rPr lang="en-US" altLang="ko-KR" dirty="0" smtClean="0"/>
            </a:br>
            <a:endParaRPr lang="ko-KR" altLang="en-US" dirty="0"/>
          </a:p>
        </p:txBody>
      </p:sp>
    </p:spTree>
    <p:extLst>
      <p:ext uri="{BB962C8B-B14F-4D97-AF65-F5344CB8AC3E}">
        <p14:creationId xmlns:p14="http://schemas.microsoft.com/office/powerpoint/2010/main" val="2385250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5883810" cy="969912"/>
          </a:xfrm>
        </p:spPr>
        <p:txBody>
          <a:bodyPr/>
          <a:lstStyle/>
          <a:p>
            <a:r>
              <a:rPr lang="en-US" altLang="ko-KR" dirty="0" smtClean="0"/>
              <a:t>Flex Compile Settings</a:t>
            </a:r>
            <a:endParaRPr lang="ko-KR" altLang="en-US" dirty="0"/>
          </a:p>
        </p:txBody>
      </p:sp>
      <p:sp>
        <p:nvSpPr>
          <p:cNvPr id="3" name="Content Placeholder 2"/>
          <p:cNvSpPr>
            <a:spLocks noGrp="1"/>
          </p:cNvSpPr>
          <p:nvPr>
            <p:ph idx="1"/>
          </p:nvPr>
        </p:nvSpPr>
        <p:spPr>
          <a:xfrm>
            <a:off x="2592926" y="1594022"/>
            <a:ext cx="8454015" cy="4317200"/>
          </a:xfrm>
        </p:spPr>
        <p:txBody>
          <a:bodyPr>
            <a:normAutofit/>
          </a:bodyPr>
          <a:lstStyle/>
          <a:p>
            <a:pPr marL="0" indent="0">
              <a:buNone/>
            </a:pPr>
            <a:r>
              <a:rPr lang="en-US" altLang="ko-KR" sz="2000" dirty="0" smtClean="0"/>
              <a:t>Command-line command</a:t>
            </a:r>
          </a:p>
          <a:p>
            <a:pPr marL="0" indent="0">
              <a:buNone/>
            </a:pPr>
            <a:r>
              <a:rPr lang="en-US" altLang="ko-KR" sz="2000" dirty="0" smtClean="0"/>
              <a:t>		</a:t>
            </a:r>
            <a:r>
              <a:rPr lang="en-US" altLang="ko-KR" sz="2000" b="1" dirty="0" smtClean="0">
                <a:solidFill>
                  <a:schemeClr val="tx1"/>
                </a:solidFill>
              </a:rPr>
              <a:t>prompt&gt; flex </a:t>
            </a:r>
            <a:r>
              <a:rPr lang="en-US" altLang="ko-KR" sz="2000" b="1" dirty="0" smtClean="0">
                <a:solidFill>
                  <a:schemeClr val="tx1"/>
                </a:solidFill>
              </a:rPr>
              <a:t>-o </a:t>
            </a:r>
            <a:r>
              <a:rPr lang="en-US" altLang="ko-KR" sz="2000" b="1" dirty="0" smtClean="0">
                <a:solidFill>
                  <a:schemeClr val="tx1"/>
                </a:solidFill>
              </a:rPr>
              <a:t>lexer.cpp </a:t>
            </a:r>
            <a:r>
              <a:rPr lang="en-US" altLang="ko-KR" sz="2000" b="1" dirty="0" err="1" smtClean="0">
                <a:solidFill>
                  <a:schemeClr val="tx1"/>
                </a:solidFill>
              </a:rPr>
              <a:t>lexer.l</a:t>
            </a:r>
            <a:endParaRPr lang="en-US" altLang="ko-KR" sz="2000" b="1" dirty="0" smtClean="0">
              <a:solidFill>
                <a:schemeClr val="tx1"/>
              </a:solidFill>
            </a:endParaRPr>
          </a:p>
          <a:p>
            <a:pPr marL="0" indent="0">
              <a:buNone/>
            </a:pPr>
            <a:r>
              <a:rPr lang="en-US" altLang="ko-KR" sz="2000" dirty="0" smtClean="0"/>
              <a:t>equivalent to</a:t>
            </a:r>
          </a:p>
          <a:p>
            <a:pPr marL="0" indent="0">
              <a:buNone/>
            </a:pPr>
            <a:r>
              <a:rPr lang="en-US" altLang="ko-KR" sz="2000" dirty="0" smtClean="0"/>
              <a:t>		</a:t>
            </a:r>
            <a:r>
              <a:rPr lang="en-US" altLang="ko-KR" sz="2000" b="1" dirty="0">
                <a:solidFill>
                  <a:schemeClr val="tx1"/>
                </a:solidFill>
              </a:rPr>
              <a:t>f</a:t>
            </a:r>
            <a:r>
              <a:rPr lang="en-US" altLang="ko-KR" sz="2000" b="1" dirty="0" smtClean="0">
                <a:solidFill>
                  <a:schemeClr val="tx1"/>
                </a:solidFill>
              </a:rPr>
              <a:t>lex </a:t>
            </a:r>
            <a:r>
              <a:rPr lang="en-US" altLang="ko-KR" sz="2000" b="1" dirty="0">
                <a:solidFill>
                  <a:schemeClr val="tx1"/>
                </a:solidFill>
              </a:rPr>
              <a:t>-</a:t>
            </a:r>
            <a:r>
              <a:rPr lang="en-US" altLang="ko-KR" sz="2000" b="1" dirty="0" smtClean="0">
                <a:solidFill>
                  <a:schemeClr val="tx1"/>
                </a:solidFill>
              </a:rPr>
              <a:t>o </a:t>
            </a:r>
            <a:r>
              <a:rPr lang="en-US" altLang="ko-KR" sz="2000" b="1" dirty="0" smtClean="0">
                <a:solidFill>
                  <a:schemeClr val="tx1"/>
                </a:solidFill>
              </a:rPr>
              <a:t>%(Filename).cpp %(Identity)</a:t>
            </a:r>
          </a:p>
          <a:p>
            <a:pPr marL="0" indent="0">
              <a:buNone/>
            </a:pPr>
            <a:endParaRPr lang="en-US" altLang="ko-KR" sz="2000" dirty="0" smtClean="0"/>
          </a:p>
          <a:p>
            <a:pPr marL="0" indent="0">
              <a:buNone/>
            </a:pPr>
            <a:r>
              <a:rPr lang="en-US" altLang="ko-KR" sz="2000" dirty="0" smtClean="0"/>
              <a:t>In Visual Studio, the generated </a:t>
            </a:r>
            <a:r>
              <a:rPr lang="en-US" altLang="ko-KR" sz="2000" b="1" dirty="0" smtClean="0"/>
              <a:t>lexer.cpp</a:t>
            </a:r>
            <a:r>
              <a:rPr lang="en-US" altLang="ko-KR" sz="2000" dirty="0" smtClean="0"/>
              <a:t> is dependent on </a:t>
            </a:r>
            <a:r>
              <a:rPr lang="en-US" altLang="ko-KR" sz="2000" b="1" dirty="0" err="1" smtClean="0"/>
              <a:t>parser.h</a:t>
            </a:r>
            <a:r>
              <a:rPr lang="en-US" altLang="ko-KR" sz="2000" dirty="0"/>
              <a:t> </a:t>
            </a:r>
            <a:r>
              <a:rPr lang="en-US" altLang="ko-KR" sz="2000" dirty="0" smtClean="0"/>
              <a:t>which is to be generated by Bison. So </a:t>
            </a:r>
            <a:r>
              <a:rPr lang="en-US" altLang="ko-KR" sz="2000" b="1" dirty="0" smtClean="0"/>
              <a:t>Additional dependencies</a:t>
            </a:r>
            <a:r>
              <a:rPr lang="en-US" altLang="ko-KR" sz="2000" dirty="0" smtClean="0"/>
              <a:t> setting (see next slide) is important. This setting directs Visual Studio to recompile </a:t>
            </a:r>
            <a:r>
              <a:rPr lang="en-US" altLang="ko-KR" sz="2000" b="1" dirty="0" err="1" smtClean="0"/>
              <a:t>lexer.l</a:t>
            </a:r>
            <a:r>
              <a:rPr lang="en-US" altLang="ko-KR" sz="2000" dirty="0" smtClean="0"/>
              <a:t> whenever </a:t>
            </a:r>
            <a:r>
              <a:rPr lang="en-US" altLang="ko-KR" sz="2000" b="1" dirty="0" err="1" smtClean="0"/>
              <a:t>parser.y</a:t>
            </a:r>
            <a:r>
              <a:rPr lang="en-US" altLang="ko-KR" sz="2000" dirty="0" smtClean="0"/>
              <a:t> is modified.</a:t>
            </a:r>
            <a:endParaRPr lang="ko-KR" altLang="en-US" sz="2000" b="1" dirty="0"/>
          </a:p>
        </p:txBody>
      </p:sp>
    </p:spTree>
    <p:extLst>
      <p:ext uri="{BB962C8B-B14F-4D97-AF65-F5344CB8AC3E}">
        <p14:creationId xmlns:p14="http://schemas.microsoft.com/office/powerpoint/2010/main" val="2212111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1436" y="395416"/>
            <a:ext cx="6155659" cy="766119"/>
          </a:xfrm>
        </p:spPr>
        <p:txBody>
          <a:bodyPr/>
          <a:lstStyle/>
          <a:p>
            <a:r>
              <a:rPr lang="en-US" altLang="ko-KR" dirty="0" smtClean="0"/>
              <a:t>Flex Compile Settings</a:t>
            </a:r>
            <a:endParaRPr lang="ko-KR" alt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106" y="1388580"/>
            <a:ext cx="6928321" cy="4935809"/>
          </a:xfrm>
          <a:prstGeom prst="rect">
            <a:avLst/>
          </a:prstGeom>
        </p:spPr>
      </p:pic>
      <p:sp>
        <p:nvSpPr>
          <p:cNvPr id="5" name="Oval 4"/>
          <p:cNvSpPr/>
          <p:nvPr/>
        </p:nvSpPr>
        <p:spPr>
          <a:xfrm>
            <a:off x="5955957" y="2446638"/>
            <a:ext cx="741405" cy="28420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189837" y="3245621"/>
            <a:ext cx="5807677" cy="2862322"/>
          </a:xfrm>
          <a:prstGeom prst="rect">
            <a:avLst/>
          </a:prstGeom>
          <a:solidFill>
            <a:schemeClr val="accent1">
              <a:alpha val="73000"/>
            </a:schemeClr>
          </a:solidFill>
        </p:spPr>
        <p:txBody>
          <a:bodyPr wrap="square" rtlCol="0">
            <a:spAutoFit/>
          </a:bodyPr>
          <a:lstStyle/>
          <a:p>
            <a:r>
              <a:rPr lang="en-US" altLang="ko-KR" sz="2000" dirty="0" smtClean="0">
                <a:solidFill>
                  <a:schemeClr val="bg1"/>
                </a:solidFill>
              </a:rPr>
              <a:t/>
            </a:r>
            <a:br>
              <a:rPr lang="en-US" altLang="ko-KR" sz="2000" dirty="0" smtClean="0">
                <a:solidFill>
                  <a:schemeClr val="bg1"/>
                </a:solidFill>
              </a:rPr>
            </a:br>
            <a:r>
              <a:rPr lang="en-US" altLang="ko-KR" sz="2000" dirty="0" smtClean="0">
                <a:solidFill>
                  <a:schemeClr val="bg1"/>
                </a:solidFill>
              </a:rPr>
              <a:t>Command Line:</a:t>
            </a:r>
            <a:br>
              <a:rPr lang="en-US" altLang="ko-KR" sz="2000" dirty="0" smtClean="0">
                <a:solidFill>
                  <a:schemeClr val="bg1"/>
                </a:solidFill>
              </a:rPr>
            </a:br>
            <a:r>
              <a:rPr lang="en-US" altLang="ko-KR" sz="2000" dirty="0" smtClean="0">
                <a:solidFill>
                  <a:schemeClr val="bg1"/>
                </a:solidFill>
              </a:rPr>
              <a:t/>
            </a:r>
            <a:br>
              <a:rPr lang="en-US" altLang="ko-KR" sz="2000" dirty="0" smtClean="0">
                <a:solidFill>
                  <a:schemeClr val="bg1"/>
                </a:solidFill>
              </a:rPr>
            </a:br>
            <a:r>
              <a:rPr lang="en-US" altLang="ko-KR" sz="2000" dirty="0" smtClean="0">
                <a:solidFill>
                  <a:schemeClr val="bg1"/>
                </a:solidFill>
              </a:rPr>
              <a:t>	Flex </a:t>
            </a:r>
            <a:r>
              <a:rPr lang="en-US" altLang="ko-KR" sz="2000" dirty="0" smtClean="0">
                <a:solidFill>
                  <a:schemeClr val="bg1"/>
                </a:solidFill>
              </a:rPr>
              <a:t>-o </a:t>
            </a:r>
            <a:r>
              <a:rPr lang="en-US" altLang="ko-KR" sz="2000" dirty="0" smtClean="0">
                <a:solidFill>
                  <a:schemeClr val="bg1"/>
                </a:solidFill>
              </a:rPr>
              <a:t>%(Filename).cpp  %(Identity)</a:t>
            </a:r>
            <a:br>
              <a:rPr lang="en-US" altLang="ko-KR" sz="2000" dirty="0" smtClean="0">
                <a:solidFill>
                  <a:schemeClr val="bg1"/>
                </a:solidFill>
              </a:rPr>
            </a:br>
            <a:r>
              <a:rPr lang="en-US" altLang="ko-KR" sz="2000" dirty="0" smtClean="0">
                <a:solidFill>
                  <a:schemeClr val="bg1"/>
                </a:solidFill>
              </a:rPr>
              <a:t/>
            </a:r>
            <a:br>
              <a:rPr lang="en-US" altLang="ko-KR" sz="2000" dirty="0" smtClean="0">
                <a:solidFill>
                  <a:schemeClr val="bg1"/>
                </a:solidFill>
              </a:rPr>
            </a:br>
            <a:r>
              <a:rPr lang="en-US" altLang="ko-KR" sz="2000" dirty="0" smtClean="0">
                <a:solidFill>
                  <a:schemeClr val="bg1"/>
                </a:solidFill>
              </a:rPr>
              <a:t>Outputs:  %(Filename).cpp</a:t>
            </a:r>
            <a:br>
              <a:rPr lang="en-US" altLang="ko-KR" sz="2000" dirty="0" smtClean="0">
                <a:solidFill>
                  <a:schemeClr val="bg1"/>
                </a:solidFill>
              </a:rPr>
            </a:br>
            <a:r>
              <a:rPr lang="en-US" altLang="ko-KR" sz="2000" dirty="0" smtClean="0">
                <a:solidFill>
                  <a:schemeClr val="bg1"/>
                </a:solidFill>
              </a:rPr>
              <a:t/>
            </a:r>
            <a:br>
              <a:rPr lang="en-US" altLang="ko-KR" sz="2000" dirty="0" smtClean="0">
                <a:solidFill>
                  <a:schemeClr val="bg1"/>
                </a:solidFill>
              </a:rPr>
            </a:br>
            <a:r>
              <a:rPr lang="en-US" altLang="ko-KR" sz="2000" dirty="0" smtClean="0">
                <a:solidFill>
                  <a:schemeClr val="bg1"/>
                </a:solidFill>
              </a:rPr>
              <a:t>Additional Dependencies: </a:t>
            </a:r>
            <a:r>
              <a:rPr lang="en-US" altLang="ko-KR" sz="2000" dirty="0" err="1" smtClean="0">
                <a:solidFill>
                  <a:schemeClr val="bg1"/>
                </a:solidFill>
              </a:rPr>
              <a:t>parser.h</a:t>
            </a:r>
            <a:r>
              <a:rPr lang="en-US" altLang="ko-KR" sz="2000" dirty="0" smtClean="0">
                <a:solidFill>
                  <a:schemeClr val="bg1"/>
                </a:solidFill>
              </a:rPr>
              <a:t/>
            </a:r>
            <a:br>
              <a:rPr lang="en-US" altLang="ko-KR" sz="2000" dirty="0" smtClean="0">
                <a:solidFill>
                  <a:schemeClr val="bg1"/>
                </a:solidFill>
              </a:rPr>
            </a:br>
            <a:endParaRPr lang="ko-KR" altLang="en-US" sz="2000" dirty="0">
              <a:solidFill>
                <a:schemeClr val="bg1"/>
              </a:solidFill>
            </a:endParaRPr>
          </a:p>
        </p:txBody>
      </p:sp>
    </p:spTree>
    <p:extLst>
      <p:ext uri="{BB962C8B-B14F-4D97-AF65-F5344CB8AC3E}">
        <p14:creationId xmlns:p14="http://schemas.microsoft.com/office/powerpoint/2010/main" val="1650213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2384" y="1612650"/>
            <a:ext cx="8081319" cy="1723674"/>
          </a:xfrm>
        </p:spPr>
        <p:txBody>
          <a:bodyPr>
            <a:normAutofit/>
          </a:bodyPr>
          <a:lstStyle/>
          <a:p>
            <a:r>
              <a:rPr lang="en-US" altLang="ko-KR" sz="5400" dirty="0" smtClean="0"/>
              <a:t>Than You for Watching!</a:t>
            </a:r>
            <a:endParaRPr lang="ko-KR" altLang="en-US" sz="5400" dirty="0"/>
          </a:p>
        </p:txBody>
      </p:sp>
      <p:sp>
        <p:nvSpPr>
          <p:cNvPr id="3" name="Content Placeholder 2"/>
          <p:cNvSpPr>
            <a:spLocks noGrp="1"/>
          </p:cNvSpPr>
          <p:nvPr>
            <p:ph idx="1"/>
          </p:nvPr>
        </p:nvSpPr>
        <p:spPr>
          <a:xfrm>
            <a:off x="2848704" y="3480487"/>
            <a:ext cx="7530972" cy="1944130"/>
          </a:xfrm>
        </p:spPr>
        <p:txBody>
          <a:bodyPr>
            <a:normAutofit fontScale="92500" lnSpcReduction="20000"/>
          </a:bodyPr>
          <a:lstStyle/>
          <a:p>
            <a:r>
              <a:rPr lang="en-US" altLang="ko-KR" sz="2400" dirty="0" smtClean="0"/>
              <a:t>By Thomas Kim</a:t>
            </a:r>
          </a:p>
          <a:p>
            <a:r>
              <a:rPr lang="en-US" altLang="ko-KR" sz="2400" dirty="0" smtClean="0"/>
              <a:t>Feb. 17, 2017</a:t>
            </a:r>
          </a:p>
          <a:p>
            <a:r>
              <a:rPr lang="en-US" altLang="ko-KR" sz="2400" dirty="0" smtClean="0">
                <a:hlinkClick r:id="rId2"/>
              </a:rPr>
              <a:t>http://www.TalkPlayFun.com</a:t>
            </a:r>
            <a:endParaRPr lang="en-US" altLang="ko-KR" sz="2400" dirty="0" smtClean="0"/>
          </a:p>
          <a:p>
            <a:r>
              <a:rPr lang="en-US" altLang="ko-KR" sz="2400" dirty="0" smtClean="0">
                <a:hlinkClick r:id="rId3"/>
              </a:rPr>
              <a:t>http://www.TranslatosFrom.Asia</a:t>
            </a:r>
            <a:endParaRPr lang="en-US" altLang="ko-KR" sz="2400" dirty="0" smtClean="0"/>
          </a:p>
          <a:p>
            <a:r>
              <a:rPr lang="en-US" altLang="ko-KR" sz="2400" dirty="0" smtClean="0"/>
              <a:t>YouTube: </a:t>
            </a:r>
            <a:r>
              <a:rPr lang="en-US" altLang="ko-KR" sz="2400" dirty="0">
                <a:hlinkClick r:id="rId4"/>
              </a:rPr>
              <a:t>https://</a:t>
            </a:r>
            <a:r>
              <a:rPr lang="en-US" altLang="ko-KR" sz="2400" dirty="0" err="1" smtClean="0">
                <a:hlinkClick r:id="rId4"/>
              </a:rPr>
              <a:t>youtu.be</a:t>
            </a:r>
            <a:r>
              <a:rPr lang="en-US" altLang="ko-KR" sz="2400" dirty="0" smtClean="0">
                <a:hlinkClick r:id="rId4"/>
              </a:rPr>
              <a:t>/</a:t>
            </a:r>
            <a:r>
              <a:rPr lang="en-US" altLang="ko-KR" sz="2400" smtClean="0">
                <a:hlinkClick r:id="rId4"/>
              </a:rPr>
              <a:t>E6vuitIWpfM</a:t>
            </a:r>
            <a:endParaRPr lang="en-US" altLang="ko-KR" sz="2400" dirty="0" smtClean="0"/>
          </a:p>
          <a:p>
            <a:endParaRPr lang="ko-KR" altLang="en-US" dirty="0"/>
          </a:p>
        </p:txBody>
      </p:sp>
    </p:spTree>
    <p:extLst>
      <p:ext uri="{BB962C8B-B14F-4D97-AF65-F5344CB8AC3E}">
        <p14:creationId xmlns:p14="http://schemas.microsoft.com/office/powerpoint/2010/main" val="565040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221</TotalTime>
  <Words>506</Words>
  <Application>Microsoft Office PowerPoint</Application>
  <PresentationFormat>Widescreen</PresentationFormat>
  <Paragraphs>98</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 Unicode MS</vt:lpstr>
      <vt:lpstr>HY중고딕</vt:lpstr>
      <vt:lpstr>Arial</vt:lpstr>
      <vt:lpstr>Century Gothic</vt:lpstr>
      <vt:lpstr>Wingdings</vt:lpstr>
      <vt:lpstr>Wingdings 3</vt:lpstr>
      <vt:lpstr>Wisp</vt:lpstr>
      <vt:lpstr>How to Use Bison and Flex included in Cygwin on Windows </vt:lpstr>
      <vt:lpstr>001 Bison and Flex</vt:lpstr>
      <vt:lpstr>1. What We Should Do</vt:lpstr>
      <vt:lpstr>2. What Bison Does</vt:lpstr>
      <vt:lpstr>3. What Flex Does</vt:lpstr>
      <vt:lpstr>Let’s Recap What We’ve Learned</vt:lpstr>
      <vt:lpstr>4. How to Compile</vt:lpstr>
      <vt:lpstr>5. Function Call Sequence</vt:lpstr>
      <vt:lpstr>6. Settings in Visual Studio IDE </vt:lpstr>
      <vt:lpstr>Bison Compile Settings</vt:lpstr>
      <vt:lpstr>Flex Compile Settings</vt:lpstr>
      <vt:lpstr>Flex Compile Settings</vt:lpstr>
      <vt:lpstr>Than You for Watching!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Kim</dc:creator>
  <cp:lastModifiedBy>Thomas Kim</cp:lastModifiedBy>
  <cp:revision>103</cp:revision>
  <dcterms:created xsi:type="dcterms:W3CDTF">2017-02-16T15:07:30Z</dcterms:created>
  <dcterms:modified xsi:type="dcterms:W3CDTF">2017-02-17T23:39:20Z</dcterms:modified>
</cp:coreProperties>
</file>